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7" r:id="rId2"/>
    <p:sldId id="302" r:id="rId3"/>
    <p:sldId id="304" r:id="rId4"/>
    <p:sldId id="318" r:id="rId5"/>
    <p:sldId id="303" r:id="rId6"/>
    <p:sldId id="305" r:id="rId7"/>
    <p:sldId id="310" r:id="rId8"/>
    <p:sldId id="311" r:id="rId9"/>
    <p:sldId id="307" r:id="rId10"/>
    <p:sldId id="313" r:id="rId11"/>
    <p:sldId id="309" r:id="rId12"/>
    <p:sldId id="319" r:id="rId13"/>
    <p:sldId id="315" r:id="rId14"/>
    <p:sldId id="312" r:id="rId15"/>
    <p:sldId id="317" r:id="rId16"/>
    <p:sldId id="323" r:id="rId17"/>
    <p:sldId id="322" r:id="rId18"/>
    <p:sldId id="320" r:id="rId19"/>
    <p:sldId id="326" r:id="rId20"/>
    <p:sldId id="325" r:id="rId21"/>
    <p:sldId id="324" r:id="rId22"/>
    <p:sldId id="342" r:id="rId23"/>
    <p:sldId id="338" r:id="rId24"/>
    <p:sldId id="344" r:id="rId25"/>
    <p:sldId id="345" r:id="rId26"/>
    <p:sldId id="346" r:id="rId27"/>
    <p:sldId id="343" r:id="rId28"/>
    <p:sldId id="328" r:id="rId29"/>
    <p:sldId id="339" r:id="rId30"/>
    <p:sldId id="327" r:id="rId31"/>
    <p:sldId id="340" r:id="rId32"/>
    <p:sldId id="314" r:id="rId33"/>
    <p:sldId id="341" r:id="rId34"/>
    <p:sldId id="31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80" autoAdjust="0"/>
    <p:restoredTop sz="94660"/>
  </p:normalViewPr>
  <p:slideViewPr>
    <p:cSldViewPr>
      <p:cViewPr varScale="1">
        <p:scale>
          <a:sx n="79" d="100"/>
          <a:sy n="79" d="100"/>
        </p:scale>
        <p:origin x="9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F307A-9BCA-43AB-8D31-7E584F92A4FB}"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E7D9A-1FF0-402A-A946-C8ECC75ABB0F}" type="slidenum">
              <a:rPr lang="en-US" smtClean="0"/>
              <a:t>‹#›</a:t>
            </a:fld>
            <a:endParaRPr lang="en-US"/>
          </a:p>
        </p:txBody>
      </p:sp>
    </p:spTree>
    <p:extLst>
      <p:ext uri="{BB962C8B-B14F-4D97-AF65-F5344CB8AC3E}">
        <p14:creationId xmlns:p14="http://schemas.microsoft.com/office/powerpoint/2010/main" val="104672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E7D9A-1FF0-402A-A946-C8ECC75ABB0F}" type="slidenum">
              <a:rPr lang="en-US" smtClean="0"/>
              <a:t>5</a:t>
            </a:fld>
            <a:endParaRPr lang="en-US"/>
          </a:p>
        </p:txBody>
      </p:sp>
    </p:spTree>
    <p:extLst>
      <p:ext uri="{BB962C8B-B14F-4D97-AF65-F5344CB8AC3E}">
        <p14:creationId xmlns:p14="http://schemas.microsoft.com/office/powerpoint/2010/main" val="315040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81922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13927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14638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426590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13181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98108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05461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2247863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07903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52190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564025-6AE9-4B0B-AFE0-2756EC4E5E78}"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1785842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64025-6AE9-4B0B-AFE0-2756EC4E5E78}" type="datetimeFigureOut">
              <a:rPr lang="en-US" smtClean="0"/>
              <a:t>10/9/2023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67BF0-1D46-4A22-B6C9-574B0224E2D4}" type="slidenum">
              <a:rPr lang="en-US" smtClean="0"/>
              <a:t>‹#›</a:t>
            </a:fld>
            <a:endParaRPr lang="en-US" dirty="0"/>
          </a:p>
        </p:txBody>
      </p:sp>
    </p:spTree>
    <p:extLst>
      <p:ext uri="{BB962C8B-B14F-4D97-AF65-F5344CB8AC3E}">
        <p14:creationId xmlns:p14="http://schemas.microsoft.com/office/powerpoint/2010/main" val="2047625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help.ubuntu.com/stable/ubuntu-hel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elp.ubuntu.com/stable/ubuntu-help/sharing-desktop.html.en"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elp.ubuntu.com/stable/ubuntu-help/shell-windows.html.e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help.ubuntu.com/stable/ubuntu-help/files.html.e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help.ubuntu.com/stable/ubuntu-help/startup-applications.html.en"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help.ubuntu.com/stable/ubuntu-help/screen-shot-record.html.en"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extensions.gnome.org/local/"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utorialspoint.com/unix/unix-vi-editor.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ralink.com/downloads/"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putty.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elp.ubuntu.com/stable/ubuntu-help/shell-keyboard-shortcuts.html.e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help.ubuntu.com/stable/ubuntu-help/status-icons.html.en" TargetMode="External"/><Relationship Id="rId3" Type="http://schemas.openxmlformats.org/officeDocument/2006/relationships/hyperlink" Target="https://help.ubuntu.com/stable/ubuntu-help/status-icons.html.en#audioicons" TargetMode="External"/><Relationship Id="rId7" Type="http://schemas.openxmlformats.org/officeDocument/2006/relationships/hyperlink" Target="https://help.ubuntu.com/stable/ubuntu-help/status-icons.html.en#othericons" TargetMode="External"/><Relationship Id="rId2" Type="http://schemas.openxmlformats.org/officeDocument/2006/relationships/hyperlink" Target="https://help.ubuntu.com/stable/ubuntu-help/status-icons.html.en#universalicons" TargetMode="External"/><Relationship Id="rId1" Type="http://schemas.openxmlformats.org/officeDocument/2006/relationships/slideLayout" Target="../slideLayouts/slideLayout2.xml"/><Relationship Id="rId6" Type="http://schemas.openxmlformats.org/officeDocument/2006/relationships/hyperlink" Target="https://help.ubuntu.com/stable/ubuntu-help/status-icons.html.en#networkicons" TargetMode="External"/><Relationship Id="rId5" Type="http://schemas.openxmlformats.org/officeDocument/2006/relationships/hyperlink" Target="https://help.ubuntu.com/stable/ubuntu-help/status-icons.html.en#bluetoothicons" TargetMode="External"/><Relationship Id="rId4" Type="http://schemas.openxmlformats.org/officeDocument/2006/relationships/hyperlink" Target="https://help.ubuntu.com/stable/ubuntu-help/status-icons.html.en#batteryic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72800" cy="2387600"/>
          </a:xfrm>
        </p:spPr>
        <p:txBody>
          <a:bodyPr/>
          <a:lstStyle/>
          <a:p>
            <a:r>
              <a:rPr lang="en-US" dirty="0">
                <a:solidFill>
                  <a:srgbClr val="FF00FF"/>
                </a:solidFill>
              </a:rPr>
              <a:t>Linux Desktop</a:t>
            </a:r>
          </a:p>
        </p:txBody>
      </p:sp>
      <p:sp>
        <p:nvSpPr>
          <p:cNvPr id="3" name="Subtitle 2"/>
          <p:cNvSpPr>
            <a:spLocks noGrp="1"/>
          </p:cNvSpPr>
          <p:nvPr>
            <p:ph type="subTitle" idx="1"/>
          </p:nvPr>
        </p:nvSpPr>
        <p:spPr/>
        <p:txBody>
          <a:bodyPr>
            <a:normAutofit/>
          </a:bodyPr>
          <a:lstStyle/>
          <a:p>
            <a:r>
              <a:rPr lang="en-US" sz="2000" dirty="0">
                <a:solidFill>
                  <a:srgbClr val="0070C0"/>
                </a:solidFill>
                <a:hlinkClick r:id="rId2"/>
              </a:rPr>
              <a:t>https://help.ubuntu.com/stable/ubuntu-help/</a:t>
            </a:r>
            <a:r>
              <a:rPr lang="en-US" sz="2000" dirty="0">
                <a:solidFill>
                  <a:srgbClr val="0070C0"/>
                </a:solidFill>
              </a:rPr>
              <a:t> </a:t>
            </a:r>
          </a:p>
        </p:txBody>
      </p:sp>
    </p:spTree>
    <p:extLst>
      <p:ext uri="{BB962C8B-B14F-4D97-AF65-F5344CB8AC3E}">
        <p14:creationId xmlns:p14="http://schemas.microsoft.com/office/powerpoint/2010/main" val="243427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Network Settings</a:t>
            </a:r>
          </a:p>
        </p:txBody>
      </p:sp>
      <p:pic>
        <p:nvPicPr>
          <p:cNvPr id="3" name="Picture 2"/>
          <p:cNvPicPr>
            <a:picLocks noChangeAspect="1"/>
          </p:cNvPicPr>
          <p:nvPr/>
        </p:nvPicPr>
        <p:blipFill>
          <a:blip r:embed="rId2"/>
          <a:stretch>
            <a:fillRect/>
          </a:stretch>
        </p:blipFill>
        <p:spPr>
          <a:xfrm>
            <a:off x="76200" y="1818567"/>
            <a:ext cx="6013919" cy="5048181"/>
          </a:xfrm>
          <a:prstGeom prst="rect">
            <a:avLst/>
          </a:prstGeom>
        </p:spPr>
      </p:pic>
      <p:pic>
        <p:nvPicPr>
          <p:cNvPr id="4" name="Picture 3"/>
          <p:cNvPicPr>
            <a:picLocks noChangeAspect="1"/>
          </p:cNvPicPr>
          <p:nvPr/>
        </p:nvPicPr>
        <p:blipFill>
          <a:blip r:embed="rId3"/>
          <a:stretch>
            <a:fillRect/>
          </a:stretch>
        </p:blipFill>
        <p:spPr>
          <a:xfrm>
            <a:off x="6112302" y="1818567"/>
            <a:ext cx="6003497" cy="5039431"/>
          </a:xfrm>
          <a:prstGeom prst="rect">
            <a:avLst/>
          </a:prstGeom>
        </p:spPr>
      </p:pic>
    </p:spTree>
    <p:extLst>
      <p:ext uri="{BB962C8B-B14F-4D97-AF65-F5344CB8AC3E}">
        <p14:creationId xmlns:p14="http://schemas.microsoft.com/office/powerpoint/2010/main" val="105580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305800" cy="685800"/>
          </a:xfrm>
        </p:spPr>
        <p:txBody>
          <a:bodyPr>
            <a:normAutofit fontScale="90000"/>
          </a:bodyPr>
          <a:lstStyle/>
          <a:p>
            <a:r>
              <a:rPr lang="en-US" sz="4000" dirty="0">
                <a:solidFill>
                  <a:srgbClr val="FF00FF"/>
                </a:solidFill>
              </a:rPr>
              <a:t>Share Your Desktop</a:t>
            </a:r>
            <a:br>
              <a:rPr lang="en-US" sz="4000" dirty="0">
                <a:solidFill>
                  <a:srgbClr val="FF00FF"/>
                </a:solidFill>
              </a:rPr>
            </a:br>
            <a:r>
              <a:rPr lang="en-US" sz="1600" dirty="0">
                <a:solidFill>
                  <a:srgbClr val="FF00FF"/>
                </a:solidFill>
              </a:rPr>
              <a:t>(</a:t>
            </a:r>
            <a:r>
              <a:rPr lang="en-US" sz="1600" dirty="0">
                <a:solidFill>
                  <a:srgbClr val="FF00FF"/>
                </a:solidFill>
                <a:hlinkClick r:id="rId2"/>
              </a:rPr>
              <a:t>https://help.ubuntu.com/stable/ubuntu-help/sharing-desktop.html.en</a:t>
            </a:r>
            <a:r>
              <a:rPr lang="en-US" sz="1600" dirty="0">
                <a:solidFill>
                  <a:srgbClr val="FF00FF"/>
                </a:solidFill>
              </a:rPr>
              <a:t>)</a:t>
            </a:r>
          </a:p>
        </p:txBody>
      </p:sp>
      <p:pic>
        <p:nvPicPr>
          <p:cNvPr id="3" name="Picture 2"/>
          <p:cNvPicPr>
            <a:picLocks noChangeAspect="1"/>
          </p:cNvPicPr>
          <p:nvPr/>
        </p:nvPicPr>
        <p:blipFill>
          <a:blip r:embed="rId3"/>
          <a:stretch>
            <a:fillRect/>
          </a:stretch>
        </p:blipFill>
        <p:spPr>
          <a:xfrm>
            <a:off x="152400" y="1143000"/>
            <a:ext cx="5955451" cy="3314395"/>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6147331" y="152400"/>
            <a:ext cx="6044669" cy="3314395"/>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6147331" y="3543605"/>
            <a:ext cx="6044669" cy="3314395"/>
          </a:xfrm>
          <a:prstGeom prst="rect">
            <a:avLst/>
          </a:prstGeom>
          <a:ln>
            <a:solidFill>
              <a:schemeClr val="accent1"/>
            </a:solidFill>
          </a:ln>
        </p:spPr>
      </p:pic>
    </p:spTree>
    <p:extLst>
      <p:ext uri="{BB962C8B-B14F-4D97-AF65-F5344CB8AC3E}">
        <p14:creationId xmlns:p14="http://schemas.microsoft.com/office/powerpoint/2010/main" val="173495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305800" cy="685800"/>
          </a:xfrm>
        </p:spPr>
        <p:txBody>
          <a:bodyPr>
            <a:normAutofit fontScale="90000"/>
          </a:bodyPr>
          <a:lstStyle/>
          <a:p>
            <a:r>
              <a:rPr lang="en-US" sz="4000" dirty="0">
                <a:solidFill>
                  <a:srgbClr val="FF00FF"/>
                </a:solidFill>
              </a:rPr>
              <a:t>Working with Windows and Workspaces</a:t>
            </a:r>
            <a:br>
              <a:rPr lang="en-US" sz="4000" dirty="0">
                <a:solidFill>
                  <a:srgbClr val="FF00FF"/>
                </a:solidFill>
              </a:rPr>
            </a:br>
            <a:r>
              <a:rPr lang="en-US" sz="1600" dirty="0">
                <a:solidFill>
                  <a:srgbClr val="FF00FF"/>
                </a:solidFill>
              </a:rPr>
              <a:t>(</a:t>
            </a:r>
            <a:r>
              <a:rPr lang="en-US" sz="1600" dirty="0">
                <a:solidFill>
                  <a:srgbClr val="FF00FF"/>
                </a:solidFill>
                <a:hlinkClick r:id="rId2"/>
              </a:rPr>
              <a:t>https://help.ubuntu.com/stable/ubuntu-help/shell-windows.html.en</a:t>
            </a:r>
            <a:r>
              <a:rPr lang="en-US" sz="1600" dirty="0">
                <a:solidFill>
                  <a:srgbClr val="FF00FF"/>
                </a:solidFill>
              </a:rPr>
              <a:t>)</a:t>
            </a:r>
          </a:p>
        </p:txBody>
      </p:sp>
      <p:pic>
        <p:nvPicPr>
          <p:cNvPr id="6" name="Picture 5"/>
          <p:cNvPicPr>
            <a:picLocks noChangeAspect="1"/>
          </p:cNvPicPr>
          <p:nvPr/>
        </p:nvPicPr>
        <p:blipFill>
          <a:blip r:embed="rId3"/>
          <a:stretch>
            <a:fillRect/>
          </a:stretch>
        </p:blipFill>
        <p:spPr>
          <a:xfrm>
            <a:off x="609600" y="1236660"/>
            <a:ext cx="7848600" cy="5532139"/>
          </a:xfrm>
          <a:prstGeom prst="rect">
            <a:avLst/>
          </a:prstGeom>
          <a:ln>
            <a:solidFill>
              <a:schemeClr val="accent1"/>
            </a:solidFill>
          </a:ln>
        </p:spPr>
      </p:pic>
    </p:spTree>
    <p:extLst>
      <p:ext uri="{BB962C8B-B14F-4D97-AF65-F5344CB8AC3E}">
        <p14:creationId xmlns:p14="http://schemas.microsoft.com/office/powerpoint/2010/main" val="213497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Files, Folders, and Search</a:t>
            </a:r>
          </a:p>
        </p:txBody>
      </p:sp>
      <p:pic>
        <p:nvPicPr>
          <p:cNvPr id="3" name="Picture 2"/>
          <p:cNvPicPr>
            <a:picLocks noChangeAspect="1"/>
          </p:cNvPicPr>
          <p:nvPr/>
        </p:nvPicPr>
        <p:blipFill>
          <a:blip r:embed="rId2"/>
          <a:stretch>
            <a:fillRect/>
          </a:stretch>
        </p:blipFill>
        <p:spPr>
          <a:xfrm>
            <a:off x="0" y="762001"/>
            <a:ext cx="6844913" cy="6095999"/>
          </a:xfrm>
          <a:prstGeom prst="rect">
            <a:avLst/>
          </a:prstGeom>
          <a:ln>
            <a:solidFill>
              <a:schemeClr val="accent1"/>
            </a:solidFill>
          </a:ln>
        </p:spPr>
      </p:pic>
      <p:pic>
        <p:nvPicPr>
          <p:cNvPr id="4" name="Picture 3"/>
          <p:cNvPicPr>
            <a:picLocks noChangeAspect="1"/>
          </p:cNvPicPr>
          <p:nvPr/>
        </p:nvPicPr>
        <p:blipFill rotWithShape="1">
          <a:blip r:embed="rId3"/>
          <a:srcRect l="8759" t="12754"/>
          <a:stretch/>
        </p:blipFill>
        <p:spPr>
          <a:xfrm>
            <a:off x="6970655" y="762001"/>
            <a:ext cx="5221345" cy="4191000"/>
          </a:xfrm>
          <a:prstGeom prst="rect">
            <a:avLst/>
          </a:prstGeom>
          <a:ln>
            <a:solidFill>
              <a:schemeClr val="accent1"/>
            </a:solidFill>
          </a:ln>
        </p:spPr>
      </p:pic>
      <p:sp>
        <p:nvSpPr>
          <p:cNvPr id="5" name="Rectangle 4"/>
          <p:cNvSpPr/>
          <p:nvPr/>
        </p:nvSpPr>
        <p:spPr>
          <a:xfrm>
            <a:off x="6970654" y="5181600"/>
            <a:ext cx="5221345" cy="307777"/>
          </a:xfrm>
          <a:prstGeom prst="rect">
            <a:avLst/>
          </a:prstGeom>
        </p:spPr>
        <p:txBody>
          <a:bodyPr wrap="square">
            <a:spAutoFit/>
          </a:bodyPr>
          <a:lstStyle/>
          <a:p>
            <a:r>
              <a:rPr lang="en-US" sz="1400" dirty="0">
                <a:hlinkClick r:id="rId4"/>
              </a:rPr>
              <a:t>https://help.ubuntu.com/stable/ubuntu-help/files.html.en</a:t>
            </a:r>
            <a:r>
              <a:rPr lang="en-US" sz="1400" dirty="0"/>
              <a:t> </a:t>
            </a:r>
          </a:p>
        </p:txBody>
      </p:sp>
    </p:spTree>
    <p:extLst>
      <p:ext uri="{BB962C8B-B14F-4D97-AF65-F5344CB8AC3E}">
        <p14:creationId xmlns:p14="http://schemas.microsoft.com/office/powerpoint/2010/main" val="608866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fontScale="90000"/>
          </a:bodyPr>
          <a:lstStyle/>
          <a:p>
            <a:r>
              <a:rPr lang="en-US" sz="4000" dirty="0">
                <a:solidFill>
                  <a:srgbClr val="FF00FF"/>
                </a:solidFill>
              </a:rPr>
              <a:t>Startup Applications</a:t>
            </a:r>
            <a:br>
              <a:rPr lang="en-US" sz="4000" dirty="0">
                <a:solidFill>
                  <a:srgbClr val="FF00FF"/>
                </a:solidFill>
              </a:rPr>
            </a:br>
            <a:r>
              <a:rPr lang="en-US" sz="1400" dirty="0">
                <a:solidFill>
                  <a:srgbClr val="FF00FF"/>
                </a:solidFill>
              </a:rPr>
              <a:t>(</a:t>
            </a:r>
            <a:r>
              <a:rPr lang="en-US" sz="1400" dirty="0">
                <a:solidFill>
                  <a:srgbClr val="FF00FF"/>
                </a:solidFill>
                <a:hlinkClick r:id="rId2"/>
              </a:rPr>
              <a:t>https://help.ubuntu.com/stable/ubuntu-help/startup-applications.html.en</a:t>
            </a:r>
            <a:r>
              <a:rPr lang="en-US" sz="1400" dirty="0">
                <a:solidFill>
                  <a:srgbClr val="FF00FF"/>
                </a:solidFill>
              </a:rPr>
              <a:t>)</a:t>
            </a:r>
            <a:endParaRPr lang="en-US" sz="4000" dirty="0">
              <a:solidFill>
                <a:srgbClr val="FF00FF"/>
              </a:solidFill>
            </a:endParaRPr>
          </a:p>
        </p:txBody>
      </p:sp>
      <p:pic>
        <p:nvPicPr>
          <p:cNvPr id="3" name="Picture 2"/>
          <p:cNvPicPr>
            <a:picLocks noChangeAspect="1"/>
          </p:cNvPicPr>
          <p:nvPr/>
        </p:nvPicPr>
        <p:blipFill>
          <a:blip r:embed="rId3"/>
          <a:stretch>
            <a:fillRect/>
          </a:stretch>
        </p:blipFill>
        <p:spPr>
          <a:xfrm>
            <a:off x="104692" y="1828799"/>
            <a:ext cx="5991307" cy="5029199"/>
          </a:xfrm>
          <a:prstGeom prst="rect">
            <a:avLst/>
          </a:prstGeom>
        </p:spPr>
      </p:pic>
      <p:pic>
        <p:nvPicPr>
          <p:cNvPr id="4" name="Picture 3"/>
          <p:cNvPicPr>
            <a:picLocks noChangeAspect="1"/>
          </p:cNvPicPr>
          <p:nvPr/>
        </p:nvPicPr>
        <p:blipFill>
          <a:blip r:embed="rId4"/>
          <a:stretch>
            <a:fillRect/>
          </a:stretch>
        </p:blipFill>
        <p:spPr>
          <a:xfrm>
            <a:off x="6200691" y="1828800"/>
            <a:ext cx="5991308" cy="5029200"/>
          </a:xfrm>
          <a:prstGeom prst="rect">
            <a:avLst/>
          </a:prstGeom>
        </p:spPr>
      </p:pic>
    </p:spTree>
    <p:extLst>
      <p:ext uri="{BB962C8B-B14F-4D97-AF65-F5344CB8AC3E}">
        <p14:creationId xmlns:p14="http://schemas.microsoft.com/office/powerpoint/2010/main" val="164736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fontScale="90000"/>
          </a:bodyPr>
          <a:lstStyle/>
          <a:p>
            <a:r>
              <a:rPr lang="en-US" sz="4000" dirty="0">
                <a:solidFill>
                  <a:srgbClr val="FF00FF"/>
                </a:solidFill>
              </a:rPr>
              <a:t>Screenshots and Screencasts</a:t>
            </a:r>
            <a:br>
              <a:rPr lang="en-US" sz="4000" dirty="0">
                <a:solidFill>
                  <a:srgbClr val="FF00FF"/>
                </a:solidFill>
              </a:rPr>
            </a:br>
            <a:r>
              <a:rPr lang="en-US" sz="1600" dirty="0">
                <a:solidFill>
                  <a:srgbClr val="FF00FF"/>
                </a:solidFill>
              </a:rPr>
              <a:t>(</a:t>
            </a:r>
            <a:r>
              <a:rPr lang="en-US" sz="1600" dirty="0">
                <a:solidFill>
                  <a:srgbClr val="FF00FF"/>
                </a:solidFill>
                <a:hlinkClick r:id="rId2"/>
              </a:rPr>
              <a:t>https://help.ubuntu.com/stable/ubuntu-help/screen-shot-record.html.en</a:t>
            </a:r>
            <a:r>
              <a:rPr lang="en-US" sz="1600" dirty="0">
                <a:solidFill>
                  <a:srgbClr val="FF00FF"/>
                </a:solidFill>
              </a:rPr>
              <a:t>) </a:t>
            </a:r>
          </a:p>
        </p:txBody>
      </p:sp>
      <p:pic>
        <p:nvPicPr>
          <p:cNvPr id="1026" name="Picture 2" descr="https://help.ubuntu.com/stable/ubuntu-help/figures/screenshot-t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9" y="1371600"/>
            <a:ext cx="5334001" cy="4002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0" y="1374913"/>
            <a:ext cx="6781801" cy="3998771"/>
          </a:xfrm>
          <a:prstGeom prst="rect">
            <a:avLst/>
          </a:prstGeom>
          <a:ln>
            <a:solidFill>
              <a:schemeClr val="accent1"/>
            </a:solidFill>
          </a:ln>
        </p:spPr>
      </p:pic>
    </p:spTree>
    <p:extLst>
      <p:ext uri="{BB962C8B-B14F-4D97-AF65-F5344CB8AC3E}">
        <p14:creationId xmlns:p14="http://schemas.microsoft.com/office/powerpoint/2010/main" val="110841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Run Command or App</a:t>
            </a:r>
          </a:p>
        </p:txBody>
      </p:sp>
      <p:pic>
        <p:nvPicPr>
          <p:cNvPr id="3" name="Picture 2"/>
          <p:cNvPicPr>
            <a:picLocks noChangeAspect="1"/>
          </p:cNvPicPr>
          <p:nvPr/>
        </p:nvPicPr>
        <p:blipFill rotWithShape="1">
          <a:blip r:embed="rId2"/>
          <a:srcRect t="9687"/>
          <a:stretch/>
        </p:blipFill>
        <p:spPr>
          <a:xfrm>
            <a:off x="26895" y="1407206"/>
            <a:ext cx="6248400" cy="3924715"/>
          </a:xfrm>
          <a:prstGeom prst="rect">
            <a:avLst/>
          </a:prstGeom>
          <a:ln>
            <a:solidFill>
              <a:schemeClr val="accent1"/>
            </a:solidFill>
          </a:ln>
        </p:spPr>
      </p:pic>
      <p:sp>
        <p:nvSpPr>
          <p:cNvPr id="6" name="Oval 5"/>
          <p:cNvSpPr/>
          <p:nvPr/>
        </p:nvSpPr>
        <p:spPr>
          <a:xfrm>
            <a:off x="4294094" y="3386582"/>
            <a:ext cx="762000" cy="685800"/>
          </a:xfrm>
          <a:prstGeom prst="ellipse">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275295" y="1407206"/>
            <a:ext cx="5916705" cy="3855558"/>
          </a:xfrm>
          <a:prstGeom prst="rect">
            <a:avLst/>
          </a:prstGeom>
        </p:spPr>
      </p:pic>
      <p:sp>
        <p:nvSpPr>
          <p:cNvPr id="8" name="TextBox 7"/>
          <p:cNvSpPr txBox="1"/>
          <p:nvPr/>
        </p:nvSpPr>
        <p:spPr>
          <a:xfrm>
            <a:off x="26895" y="1017851"/>
            <a:ext cx="4746364" cy="369332"/>
          </a:xfrm>
          <a:prstGeom prst="rect">
            <a:avLst/>
          </a:prstGeom>
          <a:noFill/>
        </p:spPr>
        <p:txBody>
          <a:bodyPr wrap="none" rtlCol="0">
            <a:spAutoFit/>
          </a:bodyPr>
          <a:lstStyle/>
          <a:p>
            <a:pPr marL="285750" indent="-285750">
              <a:buFont typeface="Arial" panose="020B0604020202020204" pitchFamily="34" charset="0"/>
              <a:buChar char="•"/>
            </a:pPr>
            <a:r>
              <a:rPr lang="en-US" dirty="0"/>
              <a:t>Apps </a:t>
            </a:r>
            <a:r>
              <a:rPr lang="en-US" dirty="0">
                <a:sym typeface="Wingdings" panose="05000000000000000000" pitchFamily="2" charset="2"/>
              </a:rPr>
              <a:t></a:t>
            </a:r>
            <a:r>
              <a:rPr lang="en-US" dirty="0"/>
              <a:t> Terminal: To Open Command Prompt</a:t>
            </a:r>
          </a:p>
        </p:txBody>
      </p:sp>
      <p:pic>
        <p:nvPicPr>
          <p:cNvPr id="9" name="Picture 8"/>
          <p:cNvPicPr>
            <a:picLocks noChangeAspect="1"/>
          </p:cNvPicPr>
          <p:nvPr/>
        </p:nvPicPr>
        <p:blipFill>
          <a:blip r:embed="rId4"/>
          <a:stretch>
            <a:fillRect/>
          </a:stretch>
        </p:blipFill>
        <p:spPr>
          <a:xfrm>
            <a:off x="6275295" y="5419725"/>
            <a:ext cx="3676650" cy="1438275"/>
          </a:xfrm>
          <a:prstGeom prst="rect">
            <a:avLst/>
          </a:prstGeom>
          <a:ln>
            <a:solidFill>
              <a:schemeClr val="accent1"/>
            </a:solidFill>
          </a:ln>
        </p:spPr>
      </p:pic>
      <p:sp>
        <p:nvSpPr>
          <p:cNvPr id="10" name="TextBox 9"/>
          <p:cNvSpPr txBox="1"/>
          <p:nvPr/>
        </p:nvSpPr>
        <p:spPr>
          <a:xfrm>
            <a:off x="1143001" y="5419725"/>
            <a:ext cx="5105400" cy="369332"/>
          </a:xfrm>
          <a:prstGeom prst="rect">
            <a:avLst/>
          </a:prstGeom>
          <a:noFill/>
        </p:spPr>
        <p:txBody>
          <a:bodyPr wrap="square" rtlCol="0">
            <a:spAutoFit/>
          </a:bodyPr>
          <a:lstStyle/>
          <a:p>
            <a:pPr marL="285750" indent="-285750" algn="r">
              <a:buFont typeface="Arial" panose="020B0604020202020204" pitchFamily="34" charset="0"/>
              <a:buChar char="•"/>
            </a:pPr>
            <a:r>
              <a:rPr lang="en-US" dirty="0"/>
              <a:t>Alt-F2 </a:t>
            </a:r>
            <a:r>
              <a:rPr lang="en-US" dirty="0">
                <a:sym typeface="Wingdings" panose="05000000000000000000" pitchFamily="2" charset="2"/>
              </a:rPr>
              <a:t> Command</a:t>
            </a:r>
            <a:r>
              <a:rPr lang="en-US" dirty="0"/>
              <a:t>: to run a command or app</a:t>
            </a:r>
          </a:p>
        </p:txBody>
      </p:sp>
    </p:spTree>
    <p:extLst>
      <p:ext uri="{BB962C8B-B14F-4D97-AF65-F5344CB8AC3E}">
        <p14:creationId xmlns:p14="http://schemas.microsoft.com/office/powerpoint/2010/main" val="27482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Settings -&gt; Install &amp; Remove App</a:t>
            </a:r>
          </a:p>
        </p:txBody>
      </p:sp>
      <p:pic>
        <p:nvPicPr>
          <p:cNvPr id="6" name="Picture 5"/>
          <p:cNvPicPr>
            <a:picLocks noChangeAspect="1"/>
          </p:cNvPicPr>
          <p:nvPr/>
        </p:nvPicPr>
        <p:blipFill>
          <a:blip r:embed="rId2"/>
          <a:stretch>
            <a:fillRect/>
          </a:stretch>
        </p:blipFill>
        <p:spPr>
          <a:xfrm>
            <a:off x="85148" y="990600"/>
            <a:ext cx="4182052" cy="2963163"/>
          </a:xfrm>
          <a:prstGeom prst="rect">
            <a:avLst/>
          </a:prstGeom>
          <a:ln>
            <a:solidFill>
              <a:schemeClr val="accent1"/>
            </a:solidFill>
          </a:ln>
        </p:spPr>
      </p:pic>
      <p:pic>
        <p:nvPicPr>
          <p:cNvPr id="7" name="Picture 6"/>
          <p:cNvPicPr>
            <a:picLocks noChangeAspect="1"/>
          </p:cNvPicPr>
          <p:nvPr/>
        </p:nvPicPr>
        <p:blipFill rotWithShape="1">
          <a:blip r:embed="rId3"/>
          <a:srcRect b="5210"/>
          <a:stretch/>
        </p:blipFill>
        <p:spPr>
          <a:xfrm>
            <a:off x="4462019" y="990600"/>
            <a:ext cx="4300981" cy="2963163"/>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8991600" y="990600"/>
            <a:ext cx="3057985" cy="2963163"/>
          </a:xfrm>
          <a:prstGeom prst="rect">
            <a:avLst/>
          </a:prstGeom>
          <a:ln>
            <a:solidFill>
              <a:schemeClr val="accent1"/>
            </a:solidFill>
          </a:ln>
        </p:spPr>
      </p:pic>
      <p:pic>
        <p:nvPicPr>
          <p:cNvPr id="4" name="Picture 3"/>
          <p:cNvPicPr>
            <a:picLocks noChangeAspect="1"/>
          </p:cNvPicPr>
          <p:nvPr/>
        </p:nvPicPr>
        <p:blipFill>
          <a:blip r:embed="rId5"/>
          <a:stretch>
            <a:fillRect/>
          </a:stretch>
        </p:blipFill>
        <p:spPr>
          <a:xfrm>
            <a:off x="1671918" y="3985139"/>
            <a:ext cx="3852419" cy="2849536"/>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7239000" y="4010748"/>
            <a:ext cx="4800600" cy="2847252"/>
          </a:xfrm>
          <a:prstGeom prst="rect">
            <a:avLst/>
          </a:prstGeom>
        </p:spPr>
      </p:pic>
      <p:sp>
        <p:nvSpPr>
          <p:cNvPr id="9" name="TextBox 8"/>
          <p:cNvSpPr txBox="1"/>
          <p:nvPr/>
        </p:nvSpPr>
        <p:spPr>
          <a:xfrm>
            <a:off x="5638800" y="4008464"/>
            <a:ext cx="1600200" cy="523220"/>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To install from command line:</a:t>
            </a:r>
          </a:p>
        </p:txBody>
      </p:sp>
      <p:sp>
        <p:nvSpPr>
          <p:cNvPr id="10" name="TextBox 9"/>
          <p:cNvSpPr txBox="1"/>
          <p:nvPr/>
        </p:nvSpPr>
        <p:spPr>
          <a:xfrm>
            <a:off x="85148" y="4008464"/>
            <a:ext cx="1591252" cy="307777"/>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To remove:</a:t>
            </a:r>
          </a:p>
        </p:txBody>
      </p:sp>
    </p:spTree>
    <p:extLst>
      <p:ext uri="{BB962C8B-B14F-4D97-AF65-F5344CB8AC3E}">
        <p14:creationId xmlns:p14="http://schemas.microsoft.com/office/powerpoint/2010/main" val="1433197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Install Google Chrome:</a:t>
            </a:r>
          </a:p>
        </p:txBody>
      </p:sp>
      <p:sp>
        <p:nvSpPr>
          <p:cNvPr id="6" name="TextBox 5"/>
          <p:cNvSpPr txBox="1"/>
          <p:nvPr/>
        </p:nvSpPr>
        <p:spPr>
          <a:xfrm>
            <a:off x="152400" y="914400"/>
            <a:ext cx="8154476" cy="646331"/>
          </a:xfrm>
          <a:prstGeom prst="rect">
            <a:avLst/>
          </a:prstGeom>
          <a:noFill/>
        </p:spPr>
        <p:txBody>
          <a:bodyPr wrap="none" rtlCol="0">
            <a:spAutoFit/>
          </a:bodyPr>
          <a:lstStyle/>
          <a:p>
            <a:r>
              <a:rPr lang="en-US" dirty="0"/>
              <a:t>$ </a:t>
            </a:r>
            <a:r>
              <a:rPr lang="en-US" dirty="0" err="1"/>
              <a:t>wget</a:t>
            </a:r>
            <a:r>
              <a:rPr lang="en-US" dirty="0"/>
              <a:t> https://dl.google.com/linux/direct/google-chrome-stable_current_amd64.deb</a:t>
            </a:r>
          </a:p>
          <a:p>
            <a:r>
              <a:rPr lang="en-US" dirty="0"/>
              <a:t>$ </a:t>
            </a:r>
            <a:r>
              <a:rPr lang="en-US" dirty="0" err="1"/>
              <a:t>sudo</a:t>
            </a:r>
            <a:r>
              <a:rPr lang="en-US" dirty="0"/>
              <a:t> apt install ./google-chrome-stable_current_amd64.deb</a:t>
            </a:r>
          </a:p>
        </p:txBody>
      </p:sp>
    </p:spTree>
    <p:extLst>
      <p:ext uri="{BB962C8B-B14F-4D97-AF65-F5344CB8AC3E}">
        <p14:creationId xmlns:p14="http://schemas.microsoft.com/office/powerpoint/2010/main" val="97926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1066799"/>
          </a:xfrm>
        </p:spPr>
        <p:txBody>
          <a:bodyPr>
            <a:normAutofit fontScale="90000"/>
          </a:bodyPr>
          <a:lstStyle/>
          <a:p>
            <a:r>
              <a:rPr lang="en-US" sz="4000" dirty="0">
                <a:solidFill>
                  <a:srgbClr val="FF00FF"/>
                </a:solidFill>
              </a:rPr>
              <a:t>Install True Type </a:t>
            </a:r>
            <a:r>
              <a:rPr lang="en-US" sz="4000" dirty="0" err="1">
                <a:solidFill>
                  <a:srgbClr val="FF00FF"/>
                </a:solidFill>
              </a:rPr>
              <a:t>Fons</a:t>
            </a:r>
            <a:r>
              <a:rPr lang="en-US" sz="4000" dirty="0">
                <a:solidFill>
                  <a:srgbClr val="FF00FF"/>
                </a:solidFill>
              </a:rPr>
              <a:t> and Codecs:</a:t>
            </a:r>
            <a:br>
              <a:rPr lang="en-US" sz="4000" dirty="0">
                <a:solidFill>
                  <a:srgbClr val="FF00FF"/>
                </a:solidFill>
              </a:rPr>
            </a:br>
            <a:r>
              <a:rPr lang="en-US" sz="4000" dirty="0">
                <a:solidFill>
                  <a:srgbClr val="FF00FF"/>
                </a:solidFill>
              </a:rPr>
              <a:t>Install VLC Media Player:</a:t>
            </a:r>
          </a:p>
        </p:txBody>
      </p:sp>
      <p:sp>
        <p:nvSpPr>
          <p:cNvPr id="4" name="TextBox 3"/>
          <p:cNvSpPr txBox="1"/>
          <p:nvPr/>
        </p:nvSpPr>
        <p:spPr>
          <a:xfrm>
            <a:off x="152400" y="1371600"/>
            <a:ext cx="4426212" cy="646331"/>
          </a:xfrm>
          <a:prstGeom prst="rect">
            <a:avLst/>
          </a:prstGeom>
          <a:noFill/>
        </p:spPr>
        <p:txBody>
          <a:bodyPr wrap="none" rtlCol="0">
            <a:spAutoFit/>
          </a:bodyPr>
          <a:lstStyle/>
          <a:p>
            <a:r>
              <a:rPr lang="en-US" dirty="0"/>
              <a:t>$ </a:t>
            </a:r>
            <a:r>
              <a:rPr lang="en-US" altLang="en-US" dirty="0" err="1">
                <a:solidFill>
                  <a:srgbClr val="000000"/>
                </a:solidFill>
                <a:latin typeface="inherit"/>
              </a:rPr>
              <a:t>sudo</a:t>
            </a:r>
            <a:r>
              <a:rPr lang="en-US" altLang="en-US" dirty="0">
                <a:solidFill>
                  <a:srgbClr val="000000"/>
                </a:solidFill>
                <a:latin typeface="inherit"/>
              </a:rPr>
              <a:t> apt install </a:t>
            </a:r>
            <a:r>
              <a:rPr lang="en-US" altLang="en-US" dirty="0" err="1">
                <a:solidFill>
                  <a:srgbClr val="000000"/>
                </a:solidFill>
                <a:latin typeface="inherit"/>
              </a:rPr>
              <a:t>ubuntu</a:t>
            </a:r>
            <a:r>
              <a:rPr lang="en-US" altLang="en-US" dirty="0">
                <a:solidFill>
                  <a:srgbClr val="000000"/>
                </a:solidFill>
                <a:latin typeface="inherit"/>
              </a:rPr>
              <a:t>-restricted-extras</a:t>
            </a:r>
            <a:r>
              <a:rPr lang="en-US" altLang="en-US" sz="1100" dirty="0"/>
              <a:t> </a:t>
            </a:r>
            <a:endParaRPr lang="en-US" dirty="0"/>
          </a:p>
          <a:p>
            <a:r>
              <a:rPr lang="en-US" dirty="0"/>
              <a:t>$ </a:t>
            </a:r>
            <a:r>
              <a:rPr lang="en-US" dirty="0" err="1"/>
              <a:t>sudo</a:t>
            </a:r>
            <a:r>
              <a:rPr lang="en-US" dirty="0"/>
              <a:t> apt install </a:t>
            </a:r>
            <a:r>
              <a:rPr lang="en-US" dirty="0" err="1"/>
              <a:t>vlc</a:t>
            </a:r>
            <a:endParaRPr lang="en-US" dirty="0"/>
          </a:p>
        </p:txBody>
      </p:sp>
    </p:spTree>
    <p:extLst>
      <p:ext uri="{BB962C8B-B14F-4D97-AF65-F5344CB8AC3E}">
        <p14:creationId xmlns:p14="http://schemas.microsoft.com/office/powerpoint/2010/main" val="389872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Activities/Overview</a:t>
            </a:r>
          </a:p>
        </p:txBody>
      </p:sp>
      <p:pic>
        <p:nvPicPr>
          <p:cNvPr id="4" name="Picture 3"/>
          <p:cNvPicPr>
            <a:picLocks noChangeAspect="1"/>
          </p:cNvPicPr>
          <p:nvPr/>
        </p:nvPicPr>
        <p:blipFill>
          <a:blip r:embed="rId2"/>
          <a:stretch>
            <a:fillRect/>
          </a:stretch>
        </p:blipFill>
        <p:spPr>
          <a:xfrm>
            <a:off x="4533900" y="561415"/>
            <a:ext cx="7658100" cy="6305550"/>
          </a:xfrm>
          <a:prstGeom prst="rect">
            <a:avLst/>
          </a:prstGeom>
        </p:spPr>
      </p:pic>
    </p:spTree>
    <p:extLst>
      <p:ext uri="{BB962C8B-B14F-4D97-AF65-F5344CB8AC3E}">
        <p14:creationId xmlns:p14="http://schemas.microsoft.com/office/powerpoint/2010/main" val="2262952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Settings -&gt; Appearance</a:t>
            </a:r>
          </a:p>
        </p:txBody>
      </p:sp>
      <p:pic>
        <p:nvPicPr>
          <p:cNvPr id="4" name="Picture 3"/>
          <p:cNvPicPr>
            <a:picLocks noChangeAspect="1"/>
          </p:cNvPicPr>
          <p:nvPr/>
        </p:nvPicPr>
        <p:blipFill rotWithShape="1">
          <a:blip r:embed="rId2"/>
          <a:srcRect t="10515" b="2098"/>
          <a:stretch/>
        </p:blipFill>
        <p:spPr>
          <a:xfrm>
            <a:off x="0" y="3117433"/>
            <a:ext cx="6019800" cy="3740567"/>
          </a:xfrm>
          <a:prstGeom prst="rect">
            <a:avLst/>
          </a:prstGeom>
        </p:spPr>
      </p:pic>
      <p:pic>
        <p:nvPicPr>
          <p:cNvPr id="5" name="Picture 4"/>
          <p:cNvPicPr>
            <a:picLocks noChangeAspect="1"/>
          </p:cNvPicPr>
          <p:nvPr/>
        </p:nvPicPr>
        <p:blipFill rotWithShape="1">
          <a:blip r:embed="rId3"/>
          <a:srcRect t="10751"/>
          <a:stretch/>
        </p:blipFill>
        <p:spPr>
          <a:xfrm>
            <a:off x="6172200" y="3121411"/>
            <a:ext cx="6019800" cy="3736589"/>
          </a:xfrm>
          <a:prstGeom prst="rect">
            <a:avLst/>
          </a:prstGeom>
        </p:spPr>
      </p:pic>
    </p:spTree>
    <p:extLst>
      <p:ext uri="{BB962C8B-B14F-4D97-AF65-F5344CB8AC3E}">
        <p14:creationId xmlns:p14="http://schemas.microsoft.com/office/powerpoint/2010/main" val="246367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Gnome Tweaks</a:t>
            </a:r>
            <a:r>
              <a:rPr lang="en-US" sz="4000" dirty="0" smtClean="0">
                <a:solidFill>
                  <a:srgbClr val="FF00FF"/>
                </a:solidFill>
              </a:rPr>
              <a:t>: (useful for </a:t>
            </a:r>
            <a:r>
              <a:rPr lang="en-US" sz="4000" dirty="0" err="1" smtClean="0">
                <a:solidFill>
                  <a:srgbClr val="FF00FF"/>
                </a:solidFill>
              </a:rPr>
              <a:t>AlmaLinux</a:t>
            </a:r>
            <a:r>
              <a:rPr lang="en-US" sz="4000" dirty="0" smtClean="0">
                <a:solidFill>
                  <a:srgbClr val="FF00FF"/>
                </a:solidFill>
              </a:rPr>
              <a:t>)</a:t>
            </a:r>
            <a:endParaRPr lang="en-US" sz="4000" dirty="0">
              <a:solidFill>
                <a:srgbClr val="FF00FF"/>
              </a:solidFill>
            </a:endParaRPr>
          </a:p>
        </p:txBody>
      </p:sp>
      <p:pic>
        <p:nvPicPr>
          <p:cNvPr id="3" name="Picture 2"/>
          <p:cNvPicPr>
            <a:picLocks noChangeAspect="1"/>
          </p:cNvPicPr>
          <p:nvPr/>
        </p:nvPicPr>
        <p:blipFill>
          <a:blip r:embed="rId2"/>
          <a:stretch>
            <a:fillRect/>
          </a:stretch>
        </p:blipFill>
        <p:spPr>
          <a:xfrm>
            <a:off x="145473" y="762001"/>
            <a:ext cx="5037919" cy="3581399"/>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5334000" y="762001"/>
            <a:ext cx="5652228" cy="3581399"/>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145473" y="4414661"/>
            <a:ext cx="2521527" cy="2443339"/>
          </a:xfrm>
          <a:prstGeom prst="rect">
            <a:avLst/>
          </a:prstGeom>
          <a:ln>
            <a:solidFill>
              <a:schemeClr val="accent1"/>
            </a:solidFill>
          </a:ln>
        </p:spPr>
      </p:pic>
      <p:pic>
        <p:nvPicPr>
          <p:cNvPr id="9" name="Picture 8"/>
          <p:cNvPicPr>
            <a:picLocks noChangeAspect="1"/>
          </p:cNvPicPr>
          <p:nvPr/>
        </p:nvPicPr>
        <p:blipFill>
          <a:blip r:embed="rId5"/>
          <a:stretch>
            <a:fillRect/>
          </a:stretch>
        </p:blipFill>
        <p:spPr>
          <a:xfrm>
            <a:off x="6199529" y="4414660"/>
            <a:ext cx="5992471" cy="2443339"/>
          </a:xfrm>
          <a:prstGeom prst="rect">
            <a:avLst/>
          </a:prstGeom>
          <a:ln>
            <a:solidFill>
              <a:schemeClr val="accent1"/>
            </a:solidFill>
          </a:ln>
        </p:spPr>
      </p:pic>
      <p:pic>
        <p:nvPicPr>
          <p:cNvPr id="10" name="Picture 9"/>
          <p:cNvPicPr>
            <a:picLocks noChangeAspect="1"/>
          </p:cNvPicPr>
          <p:nvPr/>
        </p:nvPicPr>
        <p:blipFill>
          <a:blip r:embed="rId6"/>
          <a:stretch>
            <a:fillRect/>
          </a:stretch>
        </p:blipFill>
        <p:spPr>
          <a:xfrm>
            <a:off x="2711048" y="4414661"/>
            <a:ext cx="3426787" cy="1605140"/>
          </a:xfrm>
          <a:prstGeom prst="rect">
            <a:avLst/>
          </a:prstGeom>
          <a:ln>
            <a:solidFill>
              <a:schemeClr val="accent1"/>
            </a:solidFill>
          </a:ln>
        </p:spPr>
      </p:pic>
    </p:spTree>
    <p:extLst>
      <p:ext uri="{BB962C8B-B14F-4D97-AF65-F5344CB8AC3E}">
        <p14:creationId xmlns:p14="http://schemas.microsoft.com/office/powerpoint/2010/main" val="157782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Gnome </a:t>
            </a:r>
            <a:r>
              <a:rPr lang="en-US" sz="4000" dirty="0" smtClean="0">
                <a:solidFill>
                  <a:srgbClr val="FF00FF"/>
                </a:solidFill>
              </a:rPr>
              <a:t>Shell Extension: (useful for </a:t>
            </a:r>
            <a:r>
              <a:rPr lang="en-US" sz="4000" dirty="0" err="1" smtClean="0">
                <a:solidFill>
                  <a:srgbClr val="FF00FF"/>
                </a:solidFill>
              </a:rPr>
              <a:t>AlmaLinux</a:t>
            </a:r>
            <a:r>
              <a:rPr lang="en-US" sz="4000" dirty="0" smtClean="0">
                <a:solidFill>
                  <a:srgbClr val="FF00FF"/>
                </a:solidFill>
              </a:rPr>
              <a:t>)</a:t>
            </a:r>
            <a:endParaRPr lang="en-US" sz="4000" dirty="0">
              <a:solidFill>
                <a:srgbClr val="FF00FF"/>
              </a:solidFill>
            </a:endParaRPr>
          </a:p>
        </p:txBody>
      </p:sp>
      <p:pic>
        <p:nvPicPr>
          <p:cNvPr id="1026" name="Picture 2" descr="Configure GNOME Shell Exten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 y="1301548"/>
            <a:ext cx="7319114" cy="518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p:cNvGraphicFramePr>
            <a:graphicFrameLocks noGrp="1"/>
          </p:cNvGraphicFramePr>
          <p:nvPr>
            <p:extLst>
              <p:ext uri="{D42A27DB-BD31-4B8C-83A1-F6EECF244321}">
                <p14:modId xmlns:p14="http://schemas.microsoft.com/office/powerpoint/2010/main" val="2221720899"/>
              </p:ext>
            </p:extLst>
          </p:nvPr>
        </p:nvGraphicFramePr>
        <p:xfrm>
          <a:off x="7772400" y="2667000"/>
          <a:ext cx="4267200" cy="1112520"/>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724694889"/>
                    </a:ext>
                  </a:extLst>
                </a:gridCol>
              </a:tblGrid>
              <a:tr h="370840">
                <a:tc>
                  <a:txBody>
                    <a:bodyPr/>
                    <a:lstStyle/>
                    <a:p>
                      <a:r>
                        <a:rPr lang="en-US" sz="1400" dirty="0" smtClean="0"/>
                        <a:t>Ubuntu:</a:t>
                      </a:r>
                      <a:endParaRPr lang="en-US" sz="1400" dirty="0"/>
                    </a:p>
                  </a:txBody>
                  <a:tcPr/>
                </a:tc>
                <a:extLst>
                  <a:ext uri="{0D108BD9-81ED-4DB2-BD59-A6C34878D82A}">
                    <a16:rowId xmlns:a16="http://schemas.microsoft.com/office/drawing/2014/main" val="932104164"/>
                  </a:ext>
                </a:extLst>
              </a:tr>
              <a:tr h="370840">
                <a:tc>
                  <a:txBody>
                    <a:bodyPr/>
                    <a:lstStyle/>
                    <a:p>
                      <a:r>
                        <a:rPr lang="en-US" sz="1100" b="1" dirty="0" smtClean="0">
                          <a:solidFill>
                            <a:schemeClr val="bg1">
                              <a:lumMod val="95000"/>
                            </a:schemeClr>
                          </a:solidFill>
                          <a:latin typeface="Courier New" panose="02070309020205020404" pitchFamily="49" charset="0"/>
                          <a:cs typeface="Courier New" panose="02070309020205020404" pitchFamily="49" charset="0"/>
                        </a:rPr>
                        <a:t># apt install gnome-shell-extension-manager</a:t>
                      </a:r>
                      <a:endParaRPr lang="en-US" sz="1100" dirty="0">
                        <a:solidFill>
                          <a:schemeClr val="bg1">
                            <a:lumMod val="95000"/>
                          </a:schemeClr>
                        </a:solidFill>
                      </a:endParaRPr>
                    </a:p>
                  </a:txBody>
                  <a:tcPr>
                    <a:solidFill>
                      <a:schemeClr val="tx1"/>
                    </a:solidFill>
                  </a:tcPr>
                </a:tc>
                <a:extLst>
                  <a:ext uri="{0D108BD9-81ED-4DB2-BD59-A6C34878D82A}">
                    <a16:rowId xmlns:a16="http://schemas.microsoft.com/office/drawing/2014/main" val="1985643088"/>
                  </a:ext>
                </a:extLst>
              </a:tr>
              <a:tr h="370840">
                <a:tc>
                  <a:txBody>
                    <a:bodyPr/>
                    <a:lstStyle/>
                    <a:p>
                      <a:endParaRPr lang="en-US" sz="1400" dirty="0"/>
                    </a:p>
                  </a:txBody>
                  <a:tcPr/>
                </a:tc>
                <a:extLst>
                  <a:ext uri="{0D108BD9-81ED-4DB2-BD59-A6C34878D82A}">
                    <a16:rowId xmlns:a16="http://schemas.microsoft.com/office/drawing/2014/main" val="165330815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07962320"/>
              </p:ext>
            </p:extLst>
          </p:nvPr>
        </p:nvGraphicFramePr>
        <p:xfrm>
          <a:off x="7772400" y="3810000"/>
          <a:ext cx="4267200" cy="1112520"/>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724694889"/>
                    </a:ext>
                  </a:extLst>
                </a:gridCol>
              </a:tblGrid>
              <a:tr h="370840">
                <a:tc>
                  <a:txBody>
                    <a:bodyPr/>
                    <a:lstStyle/>
                    <a:p>
                      <a:r>
                        <a:rPr lang="en-US" sz="1400" dirty="0" err="1" smtClean="0"/>
                        <a:t>AlmaLinux</a:t>
                      </a:r>
                      <a:r>
                        <a:rPr lang="en-US" sz="1400" dirty="0" smtClean="0"/>
                        <a:t>:</a:t>
                      </a:r>
                      <a:endParaRPr lang="en-US" sz="1400" dirty="0"/>
                    </a:p>
                  </a:txBody>
                  <a:tcPr/>
                </a:tc>
                <a:extLst>
                  <a:ext uri="{0D108BD9-81ED-4DB2-BD59-A6C34878D82A}">
                    <a16:rowId xmlns:a16="http://schemas.microsoft.com/office/drawing/2014/main" val="932104164"/>
                  </a:ext>
                </a:extLst>
              </a:tr>
              <a:tr h="370840">
                <a:tc>
                  <a:txBody>
                    <a:bodyPr/>
                    <a:lstStyle/>
                    <a:p>
                      <a:r>
                        <a:rPr lang="en-US" sz="1100" b="1" dirty="0" smtClean="0">
                          <a:solidFill>
                            <a:schemeClr val="bg1">
                              <a:lumMod val="95000"/>
                            </a:schemeClr>
                          </a:solidFill>
                          <a:latin typeface="Courier New" panose="02070309020205020404" pitchFamily="49" charset="0"/>
                          <a:cs typeface="Courier New" panose="02070309020205020404" pitchFamily="49" charset="0"/>
                        </a:rPr>
                        <a:t># yum install gnome-extensions-app</a:t>
                      </a:r>
                      <a:endParaRPr lang="en-US" sz="1100" dirty="0">
                        <a:solidFill>
                          <a:schemeClr val="bg1">
                            <a:lumMod val="95000"/>
                          </a:schemeClr>
                        </a:solidFill>
                      </a:endParaRPr>
                    </a:p>
                  </a:txBody>
                  <a:tcPr>
                    <a:solidFill>
                      <a:schemeClr val="tx1"/>
                    </a:solidFill>
                  </a:tcPr>
                </a:tc>
                <a:extLst>
                  <a:ext uri="{0D108BD9-81ED-4DB2-BD59-A6C34878D82A}">
                    <a16:rowId xmlns:a16="http://schemas.microsoft.com/office/drawing/2014/main" val="1985643088"/>
                  </a:ext>
                </a:extLst>
              </a:tr>
              <a:tr h="370840">
                <a:tc>
                  <a:txBody>
                    <a:bodyPr/>
                    <a:lstStyle/>
                    <a:p>
                      <a:endParaRPr lang="en-US" sz="1400" dirty="0"/>
                    </a:p>
                  </a:txBody>
                  <a:tcPr/>
                </a:tc>
                <a:extLst>
                  <a:ext uri="{0D108BD9-81ED-4DB2-BD59-A6C34878D82A}">
                    <a16:rowId xmlns:a16="http://schemas.microsoft.com/office/drawing/2014/main" val="165330815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703936871"/>
              </p:ext>
            </p:extLst>
          </p:nvPr>
        </p:nvGraphicFramePr>
        <p:xfrm>
          <a:off x="7772400" y="1301548"/>
          <a:ext cx="4267200" cy="741680"/>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724694889"/>
                    </a:ext>
                  </a:extLst>
                </a:gridCol>
              </a:tblGrid>
              <a:tr h="370840">
                <a:tc>
                  <a:txBody>
                    <a:bodyPr/>
                    <a:lstStyle/>
                    <a:p>
                      <a:r>
                        <a:rPr lang="en-US" sz="1400" dirty="0" smtClean="0"/>
                        <a:t>From Firefox:</a:t>
                      </a:r>
                      <a:endParaRPr lang="en-US" sz="1400" dirty="0"/>
                    </a:p>
                  </a:txBody>
                  <a:tcPr/>
                </a:tc>
                <a:extLst>
                  <a:ext uri="{0D108BD9-81ED-4DB2-BD59-A6C34878D82A}">
                    <a16:rowId xmlns:a16="http://schemas.microsoft.com/office/drawing/2014/main" val="932104164"/>
                  </a:ext>
                </a:extLst>
              </a:tr>
              <a:tr h="370840">
                <a:tc>
                  <a:txBody>
                    <a:bodyPr/>
                    <a:lstStyle/>
                    <a:p>
                      <a:r>
                        <a:rPr lang="en-US" sz="1400" dirty="0" smtClean="0">
                          <a:hlinkClick r:id="rId3"/>
                        </a:rPr>
                        <a:t>https://extensions.gnome.org/local/</a:t>
                      </a:r>
                      <a:endParaRPr lang="en-US" sz="1400" dirty="0"/>
                    </a:p>
                  </a:txBody>
                  <a:tcPr>
                    <a:solidFill>
                      <a:schemeClr val="accent1">
                        <a:lumMod val="20000"/>
                        <a:lumOff val="80000"/>
                      </a:schemeClr>
                    </a:solidFill>
                  </a:tcPr>
                </a:tc>
                <a:extLst>
                  <a:ext uri="{0D108BD9-81ED-4DB2-BD59-A6C34878D82A}">
                    <a16:rowId xmlns:a16="http://schemas.microsoft.com/office/drawing/2014/main" val="1653308156"/>
                  </a:ext>
                </a:extLst>
              </a:tr>
            </a:tbl>
          </a:graphicData>
        </a:graphic>
      </p:graphicFrame>
    </p:spTree>
    <p:extLst>
      <p:ext uri="{BB962C8B-B14F-4D97-AF65-F5344CB8AC3E}">
        <p14:creationId xmlns:p14="http://schemas.microsoft.com/office/powerpoint/2010/main" val="4034491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10515600" cy="762000"/>
          </a:xfrm>
        </p:spPr>
        <p:txBody>
          <a:bodyPr>
            <a:normAutofit/>
          </a:bodyPr>
          <a:lstStyle/>
          <a:p>
            <a:r>
              <a:rPr lang="en-US" sz="4000" dirty="0" smtClean="0">
                <a:solidFill>
                  <a:srgbClr val="FF00FF"/>
                </a:solidFill>
              </a:rPr>
              <a:t>Editors</a:t>
            </a:r>
            <a:endParaRPr lang="en-US" sz="4000" dirty="0">
              <a:solidFill>
                <a:srgbClr val="FF00FF"/>
              </a:solidFill>
            </a:endParaRPr>
          </a:p>
        </p:txBody>
      </p:sp>
      <p:sp>
        <p:nvSpPr>
          <p:cNvPr id="3" name="Content Placeholder 2"/>
          <p:cNvSpPr>
            <a:spLocks noGrp="1"/>
          </p:cNvSpPr>
          <p:nvPr>
            <p:ph idx="1"/>
          </p:nvPr>
        </p:nvSpPr>
        <p:spPr>
          <a:xfrm>
            <a:off x="2621610" y="923545"/>
            <a:ext cx="3556686" cy="905255"/>
          </a:xfrm>
          <a:ln>
            <a:solidFill>
              <a:schemeClr val="accent1"/>
            </a:solidFill>
          </a:ln>
        </p:spPr>
        <p:txBody>
          <a:bodyPr>
            <a:normAutofit/>
          </a:bodyPr>
          <a:lstStyle/>
          <a:p>
            <a:pPr marL="514350" indent="-514350">
              <a:buAutoNum type="arabicPeriod"/>
            </a:pPr>
            <a:r>
              <a:rPr lang="en-US" sz="1400" dirty="0" smtClean="0"/>
              <a:t>GUI-mode </a:t>
            </a:r>
            <a:r>
              <a:rPr lang="en-US" sz="1400" dirty="0" smtClean="0"/>
              <a:t>Editors (run in </a:t>
            </a:r>
            <a:r>
              <a:rPr lang="en-US" sz="1400" dirty="0" smtClean="0"/>
              <a:t>desktop):</a:t>
            </a:r>
          </a:p>
          <a:p>
            <a:pPr lvl="1"/>
            <a:r>
              <a:rPr lang="en-US" sz="1400" dirty="0" err="1" smtClean="0"/>
              <a:t>Gedit</a:t>
            </a:r>
            <a:r>
              <a:rPr lang="en-US" sz="1400" dirty="0" smtClean="0"/>
              <a:t>: (# </a:t>
            </a:r>
            <a:r>
              <a:rPr lang="en-US" sz="1400" dirty="0" smtClean="0"/>
              <a:t>apt install </a:t>
            </a:r>
            <a:r>
              <a:rPr lang="en-US" sz="1400" dirty="0" err="1" smtClean="0"/>
              <a:t>gedit</a:t>
            </a:r>
            <a:r>
              <a:rPr lang="en-US" sz="1400" dirty="0" smtClean="0"/>
              <a:t>)</a:t>
            </a:r>
            <a:endParaRPr lang="en-US" sz="1400" dirty="0"/>
          </a:p>
          <a:p>
            <a:pPr lvl="1"/>
            <a:r>
              <a:rPr lang="en-US" sz="1400" dirty="0" err="1" smtClean="0"/>
              <a:t>Notepadqq</a:t>
            </a:r>
            <a:r>
              <a:rPr lang="en-US" sz="1400" dirty="0" smtClean="0"/>
              <a:t>: (# apt install </a:t>
            </a:r>
            <a:r>
              <a:rPr lang="en-US" sz="1400" dirty="0" err="1" smtClean="0"/>
              <a:t>notepadqq</a:t>
            </a:r>
            <a:r>
              <a:rPr lang="en-US" sz="1400" dirty="0" smtClean="0"/>
              <a:t>)</a:t>
            </a:r>
            <a:endParaRPr lang="en-US" sz="1400" dirty="0"/>
          </a:p>
        </p:txBody>
      </p:sp>
      <p:sp>
        <p:nvSpPr>
          <p:cNvPr id="4" name="Content Placeholder 2"/>
          <p:cNvSpPr txBox="1">
            <a:spLocks/>
          </p:cNvSpPr>
          <p:nvPr/>
        </p:nvSpPr>
        <p:spPr>
          <a:xfrm>
            <a:off x="6254496" y="923545"/>
            <a:ext cx="3974592" cy="905255"/>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sz="1400" dirty="0" smtClean="0"/>
              <a:t>Text-mode Editors (run on command line):</a:t>
            </a:r>
          </a:p>
          <a:p>
            <a:pPr lvl="1"/>
            <a:r>
              <a:rPr lang="en-US" sz="1400" dirty="0" smtClean="0"/>
              <a:t>Nano: (#apt install </a:t>
            </a:r>
            <a:r>
              <a:rPr lang="en-US" sz="1400" dirty="0" err="1" smtClean="0"/>
              <a:t>nano</a:t>
            </a:r>
            <a:r>
              <a:rPr lang="en-US" sz="1400" dirty="0" smtClean="0"/>
              <a:t>)</a:t>
            </a:r>
          </a:p>
          <a:p>
            <a:pPr lvl="1"/>
            <a:r>
              <a:rPr lang="en-US" sz="1400" dirty="0" smtClean="0"/>
              <a:t>Vi: (# apt install vim)</a:t>
            </a:r>
            <a:endParaRPr lang="en-US" sz="1400" dirty="0" smtClean="0"/>
          </a:p>
        </p:txBody>
      </p:sp>
      <p:pic>
        <p:nvPicPr>
          <p:cNvPr id="5" name="Picture 2" descr="gedit - Downl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610" y="1905000"/>
            <a:ext cx="3556686" cy="24180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4" descr="GitHub - notepadqq/notepadqq: A simple, general-purpose editor for Linux"/>
          <p:cNvPicPr>
            <a:picLocks noChangeAspect="1" noChangeArrowheads="1"/>
          </p:cNvPicPr>
          <p:nvPr/>
        </p:nvPicPr>
        <p:blipFill rotWithShape="1">
          <a:blip r:embed="rId3">
            <a:extLst>
              <a:ext uri="{28A0092B-C50C-407E-A947-70E740481C1C}">
                <a14:useLocalDpi xmlns:a14="http://schemas.microsoft.com/office/drawing/2010/main" val="0"/>
              </a:ext>
            </a:extLst>
          </a:blip>
          <a:srcRect r="2156"/>
          <a:stretch/>
        </p:blipFill>
        <p:spPr bwMode="auto">
          <a:xfrm>
            <a:off x="2627471" y="4380000"/>
            <a:ext cx="3551117" cy="24180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6" descr="Introduction to the nano Text Editor"/>
          <p:cNvPicPr>
            <a:picLocks noChangeAspect="1" noChangeArrowheads="1"/>
          </p:cNvPicPr>
          <p:nvPr/>
        </p:nvPicPr>
        <p:blipFill rotWithShape="1">
          <a:blip r:embed="rId4">
            <a:extLst>
              <a:ext uri="{28A0092B-C50C-407E-A947-70E740481C1C}">
                <a14:useLocalDpi xmlns:a14="http://schemas.microsoft.com/office/drawing/2010/main" val="0"/>
              </a:ext>
            </a:extLst>
          </a:blip>
          <a:srcRect t="5214" b="6779"/>
          <a:stretch/>
        </p:blipFill>
        <p:spPr bwMode="auto">
          <a:xfrm>
            <a:off x="6266688" y="1905000"/>
            <a:ext cx="3962400" cy="25231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688" y="4464067"/>
            <a:ext cx="3962400" cy="233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35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10515600" cy="762000"/>
          </a:xfrm>
        </p:spPr>
        <p:txBody>
          <a:bodyPr>
            <a:normAutofit/>
          </a:bodyPr>
          <a:lstStyle/>
          <a:p>
            <a:r>
              <a:rPr lang="en-US" sz="4000" dirty="0" smtClean="0">
                <a:solidFill>
                  <a:srgbClr val="FF00FF"/>
                </a:solidFill>
              </a:rPr>
              <a:t>GUI-Mode Editors</a:t>
            </a:r>
            <a:endParaRPr lang="en-US" sz="4000" dirty="0">
              <a:solidFill>
                <a:srgbClr val="FF00FF"/>
              </a:solidFill>
            </a:endParaRPr>
          </a:p>
        </p:txBody>
      </p:sp>
      <p:pic>
        <p:nvPicPr>
          <p:cNvPr id="2050" name="Picture 2" descr="gedit -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7" y="2666998"/>
            <a:ext cx="5839918" cy="41910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2" name="Picture 4" descr="GitHub - notepadqq/notepadqq: A simple, general-purpose editor for Linux"/>
          <p:cNvPicPr>
            <a:picLocks noChangeAspect="1" noChangeArrowheads="1"/>
          </p:cNvPicPr>
          <p:nvPr/>
        </p:nvPicPr>
        <p:blipFill rotWithShape="1">
          <a:blip r:embed="rId3">
            <a:extLst>
              <a:ext uri="{28A0092B-C50C-407E-A947-70E740481C1C}">
                <a14:useLocalDpi xmlns:a14="http://schemas.microsoft.com/office/drawing/2010/main" val="0"/>
              </a:ext>
            </a:extLst>
          </a:blip>
          <a:srcRect r="2156"/>
          <a:stretch/>
        </p:blipFill>
        <p:spPr bwMode="auto">
          <a:xfrm>
            <a:off x="6047867" y="2666998"/>
            <a:ext cx="6132384" cy="41757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047867" y="1143000"/>
            <a:ext cx="4543932" cy="1295400"/>
          </a:xfrm>
          <a:prstGeom prst="rect">
            <a:avLst/>
          </a:prstGeom>
          <a:ln>
            <a:solidFill>
              <a:schemeClr val="accent1"/>
            </a:solidFill>
          </a:ln>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Courier New" panose="02070309020205020404" pitchFamily="49" charset="0"/>
                <a:cs typeface="Courier New" panose="02070309020205020404" pitchFamily="49" charset="0"/>
              </a:rPr>
              <a:t>2. </a:t>
            </a:r>
            <a:r>
              <a:rPr lang="en-US" dirty="0" err="1">
                <a:latin typeface="Courier New" panose="02070309020205020404" pitchFamily="49" charset="0"/>
                <a:cs typeface="Courier New" panose="02070309020205020404" pitchFamily="49" charset="0"/>
              </a:rPr>
              <a:t>Notepadqq</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apt install </a:t>
            </a:r>
            <a:r>
              <a:rPr lang="en-US" dirty="0" err="1">
                <a:latin typeface="Courier New" panose="02070309020205020404" pitchFamily="49" charset="0"/>
                <a:cs typeface="Courier New" panose="02070309020205020404" pitchFamily="49" charset="0"/>
              </a:rPr>
              <a:t>notepadqq</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notepadqq</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etc</a:t>
            </a:r>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p:txBody>
      </p:sp>
      <p:sp>
        <p:nvSpPr>
          <p:cNvPr id="9" name="Content Placeholder 2"/>
          <p:cNvSpPr txBox="1">
            <a:spLocks/>
          </p:cNvSpPr>
          <p:nvPr/>
        </p:nvSpPr>
        <p:spPr>
          <a:xfrm>
            <a:off x="93987" y="1143000"/>
            <a:ext cx="4249412" cy="1295400"/>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latin typeface="Courier New" panose="02070309020205020404" pitchFamily="49" charset="0"/>
                <a:cs typeface="Courier New" panose="02070309020205020404" pitchFamily="49" charset="0"/>
              </a:rPr>
              <a:t>1. GEDIT</a:t>
            </a:r>
          </a:p>
          <a:p>
            <a:pPr marL="0" indent="0">
              <a:buFont typeface="Arial" panose="020B0604020202020204" pitchFamily="34" charset="0"/>
              <a:buNone/>
            </a:pPr>
            <a:r>
              <a:rPr lang="en-US" sz="2000" dirty="0" smtClean="0">
                <a:latin typeface="Courier New" panose="02070309020205020404" pitchFamily="49" charset="0"/>
                <a:cs typeface="Courier New" panose="02070309020205020404" pitchFamily="49" charset="0"/>
              </a:rPr>
              <a:t># apt install </a:t>
            </a:r>
            <a:r>
              <a:rPr lang="en-US" sz="2000" dirty="0" err="1" smtClean="0">
                <a:latin typeface="Courier New" panose="02070309020205020404" pitchFamily="49" charset="0"/>
                <a:cs typeface="Courier New" panose="02070309020205020404" pitchFamily="49" charset="0"/>
              </a:rPr>
              <a:t>gedit</a:t>
            </a:r>
            <a:endParaRPr lang="en-US" sz="2000" dirty="0" smtClean="0">
              <a:latin typeface="Courier New" panose="02070309020205020404" pitchFamily="49" charset="0"/>
              <a:cs typeface="Courier New" panose="02070309020205020404" pitchFamily="49" charset="0"/>
            </a:endParaRPr>
          </a:p>
          <a:p>
            <a:pPr marL="0" indent="0">
              <a:buFont typeface="Arial" panose="020B0604020202020204" pitchFamily="34" charset="0"/>
              <a:buNone/>
            </a:pP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gedit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etc</a:t>
            </a:r>
            <a:r>
              <a:rPr lang="en-US" sz="2000" dirty="0" smtClean="0">
                <a:latin typeface="Courier New" panose="02070309020205020404" pitchFamily="49" charset="0"/>
                <a:cs typeface="Courier New" panose="02070309020205020404" pitchFamily="49" charset="0"/>
              </a:rPr>
              <a:t>/hostname</a:t>
            </a:r>
          </a:p>
        </p:txBody>
      </p:sp>
    </p:spTree>
    <p:extLst>
      <p:ext uri="{BB962C8B-B14F-4D97-AF65-F5344CB8AC3E}">
        <p14:creationId xmlns:p14="http://schemas.microsoft.com/office/powerpoint/2010/main" val="82036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3" y="152401"/>
            <a:ext cx="5847037" cy="762000"/>
          </a:xfrm>
        </p:spPr>
        <p:txBody>
          <a:bodyPr>
            <a:normAutofit/>
          </a:bodyPr>
          <a:lstStyle/>
          <a:p>
            <a:r>
              <a:rPr lang="en-US" sz="4000" dirty="0" smtClean="0">
                <a:solidFill>
                  <a:srgbClr val="FF00FF"/>
                </a:solidFill>
              </a:rPr>
              <a:t>Text-Mode Editors: </a:t>
            </a:r>
            <a:r>
              <a:rPr lang="en-US" sz="4000" dirty="0" err="1" smtClean="0">
                <a:solidFill>
                  <a:srgbClr val="FF00FF"/>
                </a:solidFill>
              </a:rPr>
              <a:t>nano</a:t>
            </a:r>
            <a:endParaRPr lang="en-US" sz="4000" dirty="0">
              <a:solidFill>
                <a:srgbClr val="FF00FF"/>
              </a:solidFill>
            </a:endParaRPr>
          </a:p>
        </p:txBody>
      </p:sp>
      <p:sp>
        <p:nvSpPr>
          <p:cNvPr id="3" name="Content Placeholder 2"/>
          <p:cNvSpPr>
            <a:spLocks noGrp="1"/>
          </p:cNvSpPr>
          <p:nvPr>
            <p:ph idx="1"/>
          </p:nvPr>
        </p:nvSpPr>
        <p:spPr>
          <a:xfrm>
            <a:off x="124819" y="914401"/>
            <a:ext cx="3620199" cy="914399"/>
          </a:xfrm>
          <a:ln>
            <a:solidFill>
              <a:schemeClr val="accent1"/>
            </a:solidFill>
          </a:ln>
        </p:spPr>
        <p:txBody>
          <a:bodyPr>
            <a:normAutofit/>
          </a:bodyPr>
          <a:lstStyle/>
          <a:p>
            <a:pPr marL="0" indent="0">
              <a:buNone/>
            </a:pPr>
            <a:r>
              <a:rPr lang="en-US" sz="2000" dirty="0" smtClean="0">
                <a:latin typeface="Courier New" panose="02070309020205020404" pitchFamily="49" charset="0"/>
                <a:cs typeface="Courier New" panose="02070309020205020404" pitchFamily="49" charset="0"/>
              </a:rPr>
              <a:t># apt install </a:t>
            </a:r>
            <a:r>
              <a:rPr lang="en-US" sz="2000" dirty="0" err="1" smtClean="0">
                <a:latin typeface="Courier New" panose="02070309020205020404" pitchFamily="49" charset="0"/>
                <a:cs typeface="Courier New" panose="02070309020205020404" pitchFamily="49" charset="0"/>
              </a:rPr>
              <a:t>nano</a:t>
            </a:r>
            <a:endParaRPr lang="en-US" sz="2000" dirty="0" smtClean="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nano</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etc</a:t>
            </a:r>
            <a:r>
              <a:rPr lang="en-US" sz="2000" dirty="0" smtClean="0">
                <a:latin typeface="Courier New" panose="02070309020205020404" pitchFamily="49" charset="0"/>
                <a:cs typeface="Courier New" panose="02070309020205020404" pitchFamily="49" charset="0"/>
              </a:rPr>
              <a:t>/hostname</a:t>
            </a:r>
          </a:p>
        </p:txBody>
      </p:sp>
      <p:pic>
        <p:nvPicPr>
          <p:cNvPr id="3078" name="Picture 6" descr="Introduction to the nano Text Editor"/>
          <p:cNvPicPr>
            <a:picLocks noChangeAspect="1" noChangeArrowheads="1"/>
          </p:cNvPicPr>
          <p:nvPr/>
        </p:nvPicPr>
        <p:blipFill rotWithShape="1">
          <a:blip r:embed="rId2">
            <a:extLst>
              <a:ext uri="{28A0092B-C50C-407E-A947-70E740481C1C}">
                <a14:useLocalDpi xmlns:a14="http://schemas.microsoft.com/office/drawing/2010/main" val="0"/>
              </a:ext>
            </a:extLst>
          </a:blip>
          <a:srcRect t="5214" b="6779"/>
          <a:stretch/>
        </p:blipFill>
        <p:spPr bwMode="auto">
          <a:xfrm>
            <a:off x="6781800" y="12192"/>
            <a:ext cx="5398008" cy="3437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ano Editor Help Men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505200"/>
            <a:ext cx="5404104" cy="33527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990955527"/>
              </p:ext>
            </p:extLst>
          </p:nvPr>
        </p:nvGraphicFramePr>
        <p:xfrm>
          <a:off x="124820" y="1828800"/>
          <a:ext cx="4534599" cy="4937760"/>
        </p:xfrm>
        <a:graphic>
          <a:graphicData uri="http://schemas.openxmlformats.org/drawingml/2006/table">
            <a:tbl>
              <a:tblPr/>
              <a:tblGrid>
                <a:gridCol w="1947863">
                  <a:extLst>
                    <a:ext uri="{9D8B030D-6E8A-4147-A177-3AD203B41FA5}">
                      <a16:colId xmlns:a16="http://schemas.microsoft.com/office/drawing/2014/main" val="2404935149"/>
                    </a:ext>
                  </a:extLst>
                </a:gridCol>
                <a:gridCol w="2586736">
                  <a:extLst>
                    <a:ext uri="{9D8B030D-6E8A-4147-A177-3AD203B41FA5}">
                      <a16:colId xmlns:a16="http://schemas.microsoft.com/office/drawing/2014/main" val="2931504091"/>
                    </a:ext>
                  </a:extLst>
                </a:gridCol>
              </a:tblGrid>
              <a:tr h="241741">
                <a:tc>
                  <a:txBody>
                    <a:bodyPr/>
                    <a:lstStyle/>
                    <a:p>
                      <a:r>
                        <a:rPr lang="en-US" sz="1200" b="1">
                          <a:effectLst/>
                        </a:rPr>
                        <a:t>Shortcut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b="1" dirty="0">
                          <a:effectLst/>
                        </a:rPr>
                        <a:t>Description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676956194"/>
                  </a:ext>
                </a:extLst>
              </a:tr>
              <a:tr h="241741">
                <a:tc>
                  <a:txBody>
                    <a:bodyPr/>
                    <a:lstStyle/>
                    <a:p>
                      <a:r>
                        <a:rPr lang="en-US" sz="1200">
                          <a:effectLst/>
                        </a:rPr>
                        <a:t>nano filename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Open file for editing in Nano</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77199073"/>
                  </a:ext>
                </a:extLst>
              </a:tr>
              <a:tr h="241741">
                <a:tc>
                  <a:txBody>
                    <a:bodyPr/>
                    <a:lstStyle/>
                    <a:p>
                      <a:r>
                        <a:rPr lang="en-US" sz="1200">
                          <a:effectLst/>
                        </a:rPr>
                        <a:t>Arrow keys</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Move cursor up, down, left and right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27926490"/>
                  </a:ext>
                </a:extLst>
              </a:tr>
              <a:tr h="241741">
                <a:tc>
                  <a:txBody>
                    <a:bodyPr/>
                    <a:lstStyle/>
                    <a:p>
                      <a:r>
                        <a:rPr lang="en-US" sz="1200">
                          <a:effectLst/>
                        </a:rPr>
                        <a:t>Ctrl+A, Ctrl+E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Move cursor to start and end of the line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247635083"/>
                  </a:ext>
                </a:extLst>
              </a:tr>
              <a:tr h="241741">
                <a:tc>
                  <a:txBody>
                    <a:bodyPr/>
                    <a:lstStyle/>
                    <a:p>
                      <a:r>
                        <a:rPr lang="en-US" sz="1200">
                          <a:effectLst/>
                        </a:rPr>
                        <a:t>Ctrl+Y/Ctrl+V</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Move page up and down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80283093"/>
                  </a:ext>
                </a:extLst>
              </a:tr>
              <a:tr h="241741">
                <a:tc>
                  <a:txBody>
                    <a:bodyPr/>
                    <a:lstStyle/>
                    <a:p>
                      <a:r>
                        <a:rPr lang="en-US" sz="1200">
                          <a:effectLst/>
                        </a:rPr>
                        <a:t>Ctrl+_</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dirty="0">
                          <a:effectLst/>
                        </a:rPr>
                        <a:t>Move cursor to a certain location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1403538"/>
                  </a:ext>
                </a:extLst>
              </a:tr>
              <a:tr h="241741">
                <a:tc>
                  <a:txBody>
                    <a:bodyPr/>
                    <a:lstStyle/>
                    <a:p>
                      <a:r>
                        <a:rPr lang="en-US" sz="1200">
                          <a:effectLst/>
                        </a:rPr>
                        <a:t>Alt+A and then use arrow key</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Set a marker and select text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45306074"/>
                  </a:ext>
                </a:extLst>
              </a:tr>
              <a:tr h="241741">
                <a:tc>
                  <a:txBody>
                    <a:bodyPr/>
                    <a:lstStyle/>
                    <a:p>
                      <a:r>
                        <a:rPr lang="en-US" sz="1200">
                          <a:effectLst/>
                        </a:rPr>
                        <a:t>Alt+6</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Copy the selected text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079393623"/>
                  </a:ext>
                </a:extLst>
              </a:tr>
              <a:tr h="241741">
                <a:tc>
                  <a:txBody>
                    <a:bodyPr/>
                    <a:lstStyle/>
                    <a:p>
                      <a:r>
                        <a:rPr lang="en-US" sz="1200">
                          <a:effectLst/>
                        </a:rPr>
                        <a:t>Ctrl+K</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Cut the selected text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77072291"/>
                  </a:ext>
                </a:extLst>
              </a:tr>
              <a:tr h="241741">
                <a:tc>
                  <a:txBody>
                    <a:bodyPr/>
                    <a:lstStyle/>
                    <a:p>
                      <a:r>
                        <a:rPr lang="en-US" sz="1200">
                          <a:effectLst/>
                        </a:rPr>
                        <a:t>Ctrl+U</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Paste the selected text</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682668443"/>
                  </a:ext>
                </a:extLst>
              </a:tr>
              <a:tr h="241741">
                <a:tc>
                  <a:txBody>
                    <a:bodyPr/>
                    <a:lstStyle/>
                    <a:p>
                      <a:r>
                        <a:rPr lang="en-US" sz="1200" dirty="0">
                          <a:effectLst/>
                        </a:rPr>
                        <a:t>Ctrl+6</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Cancel the selection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06438"/>
                  </a:ext>
                </a:extLst>
              </a:tr>
              <a:tr h="241741">
                <a:tc>
                  <a:txBody>
                    <a:bodyPr/>
                    <a:lstStyle/>
                    <a:p>
                      <a:r>
                        <a:rPr lang="en-US" sz="1200">
                          <a:effectLst/>
                        </a:rPr>
                        <a:t>Ctrl+K</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Cut/delete entire line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6775574"/>
                  </a:ext>
                </a:extLst>
              </a:tr>
              <a:tr h="241741">
                <a:tc>
                  <a:txBody>
                    <a:bodyPr/>
                    <a:lstStyle/>
                    <a:p>
                      <a:r>
                        <a:rPr lang="en-US" sz="1200">
                          <a:effectLst/>
                        </a:rPr>
                        <a:t>Alt+U</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Undo last action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044484414"/>
                  </a:ext>
                </a:extLst>
              </a:tr>
              <a:tr h="241741">
                <a:tc>
                  <a:txBody>
                    <a:bodyPr/>
                    <a:lstStyle/>
                    <a:p>
                      <a:r>
                        <a:rPr lang="en-US" sz="1200">
                          <a:effectLst/>
                        </a:rPr>
                        <a:t>Alt+E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Redo last action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56739195"/>
                  </a:ext>
                </a:extLst>
              </a:tr>
              <a:tr h="241741">
                <a:tc>
                  <a:txBody>
                    <a:bodyPr/>
                    <a:lstStyle/>
                    <a:p>
                      <a:r>
                        <a:rPr lang="en-US" sz="1200">
                          <a:effectLst/>
                        </a:rPr>
                        <a:t>Ctrl+W, Alt+W</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Search for text, move to next match</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277429581"/>
                  </a:ext>
                </a:extLst>
              </a:tr>
              <a:tr h="241741">
                <a:tc>
                  <a:txBody>
                    <a:bodyPr/>
                    <a:lstStyle/>
                    <a:p>
                      <a:r>
                        <a:rPr lang="en-US" sz="1200">
                          <a:effectLst/>
                        </a:rPr>
                        <a:t>Ctrl+\</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Search and replace</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09004211"/>
                  </a:ext>
                </a:extLst>
              </a:tr>
              <a:tr h="241741">
                <a:tc>
                  <a:txBody>
                    <a:bodyPr/>
                    <a:lstStyle/>
                    <a:p>
                      <a:r>
                        <a:rPr lang="en-US" sz="1200">
                          <a:effectLst/>
                        </a:rPr>
                        <a:t>Ctrl+O</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a:effectLst/>
                        </a:rPr>
                        <a:t>Save the modification</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050812777"/>
                  </a:ext>
                </a:extLst>
              </a:tr>
              <a:tr h="241741">
                <a:tc>
                  <a:txBody>
                    <a:bodyPr/>
                    <a:lstStyle/>
                    <a:p>
                      <a:r>
                        <a:rPr lang="en-US" sz="1200">
                          <a:effectLst/>
                        </a:rPr>
                        <a:t>Ctrl+X</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r>
                        <a:rPr lang="en-US" sz="1200" dirty="0">
                          <a:effectLst/>
                        </a:rPr>
                        <a:t>Exit the editor</a:t>
                      </a:r>
                    </a:p>
                  </a:txBody>
                  <a:tcPr marL="45720" marR="4572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689634"/>
                  </a:ext>
                </a:extLst>
              </a:tr>
            </a:tbl>
          </a:graphicData>
        </a:graphic>
      </p:graphicFrame>
    </p:spTree>
    <p:extLst>
      <p:ext uri="{BB962C8B-B14F-4D97-AF65-F5344CB8AC3E}">
        <p14:creationId xmlns:p14="http://schemas.microsoft.com/office/powerpoint/2010/main" val="201584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3" y="152401"/>
            <a:ext cx="5215339" cy="762000"/>
          </a:xfrm>
        </p:spPr>
        <p:txBody>
          <a:bodyPr>
            <a:normAutofit fontScale="90000"/>
          </a:bodyPr>
          <a:lstStyle/>
          <a:p>
            <a:r>
              <a:rPr lang="en-US" sz="4000" dirty="0" smtClean="0">
                <a:solidFill>
                  <a:srgbClr val="FF00FF"/>
                </a:solidFill>
              </a:rPr>
              <a:t>Text-Mode Editors: vi</a:t>
            </a:r>
            <a:br>
              <a:rPr lang="en-US" sz="4000" dirty="0" smtClean="0">
                <a:solidFill>
                  <a:srgbClr val="FF00FF"/>
                </a:solidFill>
              </a:rPr>
            </a:br>
            <a:r>
              <a:rPr lang="en-US" sz="1600" dirty="0">
                <a:solidFill>
                  <a:srgbClr val="FF00FF"/>
                </a:solidFill>
              </a:rPr>
              <a:t>(</a:t>
            </a:r>
            <a:r>
              <a:rPr lang="en-US" sz="1600" dirty="0">
                <a:solidFill>
                  <a:srgbClr val="FF00FF"/>
                </a:solidFill>
                <a:hlinkClick r:id="rId2"/>
              </a:rPr>
              <a:t>https://</a:t>
            </a:r>
            <a:r>
              <a:rPr lang="en-US" sz="1600" dirty="0" smtClean="0">
                <a:solidFill>
                  <a:srgbClr val="FF00FF"/>
                </a:solidFill>
                <a:hlinkClick r:id="rId2"/>
              </a:rPr>
              <a:t>www.tutorialspoint.com/unix/unix-vi-editor.htm</a:t>
            </a:r>
            <a:r>
              <a:rPr lang="en-US" sz="1600" dirty="0" smtClean="0">
                <a:solidFill>
                  <a:srgbClr val="FF00FF"/>
                </a:solidFill>
              </a:rPr>
              <a:t>)</a:t>
            </a:r>
            <a:endParaRPr lang="en-US" sz="1600" dirty="0">
              <a:solidFill>
                <a:srgbClr val="FF00FF"/>
              </a:solidFill>
            </a:endParaRPr>
          </a:p>
        </p:txBody>
      </p:sp>
      <p:sp>
        <p:nvSpPr>
          <p:cNvPr id="6" name="Content Placeholder 2"/>
          <p:cNvSpPr txBox="1">
            <a:spLocks/>
          </p:cNvSpPr>
          <p:nvPr/>
        </p:nvSpPr>
        <p:spPr>
          <a:xfrm>
            <a:off x="20363" y="1072897"/>
            <a:ext cx="3733800" cy="755903"/>
          </a:xfrm>
          <a:prstGeom prst="rect">
            <a:avLst/>
          </a:prstGeom>
          <a:ln>
            <a:solidFill>
              <a:schemeClr val="accent1"/>
            </a:solidFil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apt install </a:t>
            </a:r>
            <a:r>
              <a:rPr lang="en-US" dirty="0" smtClean="0">
                <a:latin typeface="Courier New" panose="02070309020205020404" pitchFamily="49" charset="0"/>
                <a:cs typeface="Courier New" panose="02070309020205020404" pitchFamily="49" charset="0"/>
              </a:rPr>
              <a:t>vim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vi /</a:t>
            </a:r>
            <a:r>
              <a:rPr lang="en-US" dirty="0" err="1" smtClean="0">
                <a:latin typeface="Courier New" panose="02070309020205020404" pitchFamily="49" charset="0"/>
                <a:cs typeface="Courier New" panose="02070309020205020404" pitchFamily="49" charset="0"/>
              </a:rPr>
              <a:t>etc</a:t>
            </a:r>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p:txBody>
      </p:sp>
      <p:pic>
        <p:nvPicPr>
          <p:cNvPr id="4098" name="Picture 2" descr="vi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654" y="381000"/>
            <a:ext cx="6385346" cy="37612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363" y="1886712"/>
            <a:ext cx="5694637" cy="4832092"/>
          </a:xfrm>
          <a:prstGeom prst="rect">
            <a:avLst/>
          </a:prstGeom>
          <a:ln>
            <a:solidFill>
              <a:schemeClr val="accent1"/>
            </a:solidFill>
          </a:ln>
        </p:spPr>
        <p:txBody>
          <a:bodyPr wrap="square">
            <a:spAutoFit/>
          </a:bodyPr>
          <a:lstStyle/>
          <a:p>
            <a:r>
              <a:rPr lang="en-US" sz="1400" b="1" dirty="0" smtClean="0"/>
              <a:t>1. Editing commands:</a:t>
            </a:r>
            <a:endParaRPr lang="en-US" sz="1400" b="1" dirty="0"/>
          </a:p>
          <a:p>
            <a:r>
              <a:rPr lang="en-US" sz="1400" dirty="0" err="1"/>
              <a:t>i</a:t>
            </a:r>
            <a:r>
              <a:rPr lang="en-US" sz="1400" dirty="0"/>
              <a:t> – Insert at cursor (goes into insert mode)</a:t>
            </a:r>
          </a:p>
          <a:p>
            <a:r>
              <a:rPr lang="en-US" sz="1400" dirty="0"/>
              <a:t>a – Write after cursor (goes into insert mode)</a:t>
            </a:r>
          </a:p>
          <a:p>
            <a:r>
              <a:rPr lang="en-US" sz="1400" dirty="0"/>
              <a:t>A – Write at the end of line (goes into insert mode)</a:t>
            </a:r>
          </a:p>
          <a:p>
            <a:r>
              <a:rPr lang="en-US" sz="1400" dirty="0"/>
              <a:t>ESC – Terminate insert mode</a:t>
            </a:r>
          </a:p>
          <a:p>
            <a:r>
              <a:rPr lang="en-US" sz="1400" dirty="0"/>
              <a:t>u – Undo last change</a:t>
            </a:r>
          </a:p>
          <a:p>
            <a:r>
              <a:rPr lang="en-US" sz="1400" dirty="0"/>
              <a:t>U – Undo all changes to the entire line</a:t>
            </a:r>
          </a:p>
          <a:p>
            <a:r>
              <a:rPr lang="en-US" sz="1400" dirty="0"/>
              <a:t>o – Open a new line (goes into insert mode)</a:t>
            </a:r>
          </a:p>
          <a:p>
            <a:r>
              <a:rPr lang="en-US" sz="1400" dirty="0" err="1"/>
              <a:t>dd</a:t>
            </a:r>
            <a:r>
              <a:rPr lang="en-US" sz="1400" dirty="0"/>
              <a:t> – Delete line</a:t>
            </a:r>
          </a:p>
          <a:p>
            <a:r>
              <a:rPr lang="en-US" sz="1400" dirty="0"/>
              <a:t>3dd – Delete 3 lines.</a:t>
            </a:r>
          </a:p>
          <a:p>
            <a:r>
              <a:rPr lang="en-US" sz="1400" dirty="0"/>
              <a:t>D – Delete contents of line after the cursor</a:t>
            </a:r>
          </a:p>
          <a:p>
            <a:r>
              <a:rPr lang="en-US" sz="1400" dirty="0"/>
              <a:t>C – Delete contents of a line after the cursor and insert new text. Press ESC key to end insertion.</a:t>
            </a:r>
          </a:p>
          <a:p>
            <a:r>
              <a:rPr lang="en-US" sz="1400" dirty="0" err="1"/>
              <a:t>dw</a:t>
            </a:r>
            <a:r>
              <a:rPr lang="en-US" sz="1400" dirty="0"/>
              <a:t> – Delete word</a:t>
            </a:r>
          </a:p>
          <a:p>
            <a:r>
              <a:rPr lang="en-US" sz="1400" dirty="0"/>
              <a:t>4dw – Delete 4 words</a:t>
            </a:r>
          </a:p>
          <a:p>
            <a:r>
              <a:rPr lang="en-US" sz="1400" dirty="0" err="1"/>
              <a:t>cw</a:t>
            </a:r>
            <a:r>
              <a:rPr lang="en-US" sz="1400" dirty="0"/>
              <a:t> – Change word</a:t>
            </a:r>
          </a:p>
          <a:p>
            <a:r>
              <a:rPr lang="en-US" sz="1400" dirty="0"/>
              <a:t>x – Delete character at the cursor</a:t>
            </a:r>
          </a:p>
          <a:p>
            <a:r>
              <a:rPr lang="en-US" sz="1400" dirty="0"/>
              <a:t>r – Replace character</a:t>
            </a:r>
          </a:p>
          <a:p>
            <a:r>
              <a:rPr lang="en-US" sz="1400" dirty="0"/>
              <a:t>R – Overwrite characters from cursor onward</a:t>
            </a:r>
          </a:p>
          <a:p>
            <a:r>
              <a:rPr lang="en-US" sz="1400" dirty="0"/>
              <a:t>s – Substitute one character under cursor continue to insert</a:t>
            </a:r>
          </a:p>
          <a:p>
            <a:r>
              <a:rPr lang="en-US" sz="1400" dirty="0"/>
              <a:t>S – Substitute entire line and begin to insert at the beginning of the line</a:t>
            </a:r>
          </a:p>
          <a:p>
            <a:r>
              <a:rPr lang="en-US" sz="1400" dirty="0"/>
              <a:t>~ – Change case of individual character</a:t>
            </a:r>
          </a:p>
        </p:txBody>
      </p:sp>
      <p:sp>
        <p:nvSpPr>
          <p:cNvPr id="7" name="Rectangle 6"/>
          <p:cNvSpPr/>
          <p:nvPr/>
        </p:nvSpPr>
        <p:spPr>
          <a:xfrm>
            <a:off x="5803606" y="4256591"/>
            <a:ext cx="6385346" cy="2462213"/>
          </a:xfrm>
          <a:prstGeom prst="rect">
            <a:avLst/>
          </a:prstGeom>
          <a:ln>
            <a:solidFill>
              <a:schemeClr val="accent1"/>
            </a:solidFill>
          </a:ln>
        </p:spPr>
        <p:txBody>
          <a:bodyPr wrap="square">
            <a:spAutoFit/>
          </a:bodyPr>
          <a:lstStyle/>
          <a:p>
            <a:r>
              <a:rPr lang="en-US" sz="1400" b="1" dirty="0" smtClean="0"/>
              <a:t>2. Moving </a:t>
            </a:r>
            <a:r>
              <a:rPr lang="en-US" sz="1400" b="1" dirty="0"/>
              <a:t>within a </a:t>
            </a:r>
            <a:r>
              <a:rPr lang="en-US" sz="1400" b="1" dirty="0" smtClean="0"/>
              <a:t>file:</a:t>
            </a:r>
            <a:endParaRPr lang="en-US" sz="1400" b="1" dirty="0"/>
          </a:p>
          <a:p>
            <a:r>
              <a:rPr lang="en-US" sz="1400" dirty="0"/>
              <a:t>k – Move cursor up</a:t>
            </a:r>
          </a:p>
          <a:p>
            <a:r>
              <a:rPr lang="en-US" sz="1400" dirty="0"/>
              <a:t>j – Move cursor down</a:t>
            </a:r>
          </a:p>
          <a:p>
            <a:r>
              <a:rPr lang="en-US" sz="1400" dirty="0"/>
              <a:t>h – Move cursor left</a:t>
            </a:r>
          </a:p>
          <a:p>
            <a:r>
              <a:rPr lang="en-US" sz="1400" dirty="0"/>
              <a:t>l – Move cursor </a:t>
            </a:r>
            <a:r>
              <a:rPr lang="en-US" sz="1400" dirty="0" smtClean="0"/>
              <a:t>right</a:t>
            </a:r>
          </a:p>
          <a:p>
            <a:endParaRPr lang="en-US" sz="1400" dirty="0"/>
          </a:p>
          <a:p>
            <a:r>
              <a:rPr lang="en-US" sz="1400" b="1" dirty="0" smtClean="0"/>
              <a:t>3. Saving </a:t>
            </a:r>
            <a:r>
              <a:rPr lang="en-US" sz="1400" b="1" dirty="0"/>
              <a:t>and Closing the </a:t>
            </a:r>
            <a:r>
              <a:rPr lang="en-US" sz="1400" b="1" dirty="0" smtClean="0"/>
              <a:t>file:</a:t>
            </a:r>
            <a:endParaRPr lang="en-US" sz="1400" b="1" dirty="0"/>
          </a:p>
          <a:p>
            <a:r>
              <a:rPr lang="en-US" sz="1400" dirty="0" err="1"/>
              <a:t>Shift+zz</a:t>
            </a:r>
            <a:r>
              <a:rPr lang="en-US" sz="1400" dirty="0"/>
              <a:t> – Save the file and quit</a:t>
            </a:r>
          </a:p>
          <a:p>
            <a:r>
              <a:rPr lang="en-US" sz="1400" dirty="0"/>
              <a:t>:w – Save the file but keep it open</a:t>
            </a:r>
          </a:p>
          <a:p>
            <a:r>
              <a:rPr lang="en-US" sz="1400" dirty="0"/>
              <a:t>:q! – Quit vi and do not save changes</a:t>
            </a:r>
          </a:p>
          <a:p>
            <a:r>
              <a:rPr lang="en-US" sz="1400" dirty="0"/>
              <a:t>:</a:t>
            </a:r>
            <a:r>
              <a:rPr lang="en-US" sz="1400" dirty="0" err="1"/>
              <a:t>wq</a:t>
            </a:r>
            <a:r>
              <a:rPr lang="en-US" sz="1400" dirty="0"/>
              <a:t> – Save the file and quit</a:t>
            </a:r>
          </a:p>
        </p:txBody>
      </p:sp>
    </p:spTree>
    <p:extLst>
      <p:ext uri="{BB962C8B-B14F-4D97-AF65-F5344CB8AC3E}">
        <p14:creationId xmlns:p14="http://schemas.microsoft.com/office/powerpoint/2010/main" val="344672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1887200" cy="1066799"/>
          </a:xfrm>
        </p:spPr>
        <p:txBody>
          <a:bodyPr>
            <a:normAutofit/>
          </a:bodyPr>
          <a:lstStyle/>
          <a:p>
            <a:r>
              <a:rPr lang="en-US" sz="4000" dirty="0">
                <a:solidFill>
                  <a:srgbClr val="FF00FF"/>
                </a:solidFill>
              </a:rPr>
              <a:t>Remote Display: on Remote Linux </a:t>
            </a:r>
            <a:r>
              <a:rPr lang="en-US" sz="4000" dirty="0" smtClean="0">
                <a:solidFill>
                  <a:srgbClr val="FF00FF"/>
                </a:solidFill>
              </a:rPr>
              <a:t>Host</a:t>
            </a:r>
            <a:endParaRPr lang="en-US" sz="4000" dirty="0">
              <a:solidFill>
                <a:srgbClr val="FF00FF"/>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69288951"/>
              </p:ext>
            </p:extLst>
          </p:nvPr>
        </p:nvGraphicFramePr>
        <p:xfrm>
          <a:off x="6096000" y="1146047"/>
          <a:ext cx="5651818" cy="4688840"/>
        </p:xfrm>
        <a:graphic>
          <a:graphicData uri="http://schemas.openxmlformats.org/drawingml/2006/table">
            <a:tbl>
              <a:tblPr firstRow="1" bandRow="1">
                <a:tableStyleId>{5C22544A-7EE6-4342-B048-85BDC9FD1C3A}</a:tableStyleId>
              </a:tblPr>
              <a:tblGrid>
                <a:gridCol w="5651818">
                  <a:extLst>
                    <a:ext uri="{9D8B030D-6E8A-4147-A177-3AD203B41FA5}">
                      <a16:colId xmlns:a16="http://schemas.microsoft.com/office/drawing/2014/main" val="2724694889"/>
                    </a:ext>
                  </a:extLst>
                </a:gridCol>
              </a:tblGrid>
              <a:tr h="370840">
                <a:tc>
                  <a:txBody>
                    <a:bodyPr/>
                    <a:lstStyle/>
                    <a:p>
                      <a:r>
                        <a:rPr lang="en-US" sz="2000" dirty="0" smtClean="0"/>
                        <a:t>Server Side (</a:t>
                      </a:r>
                      <a:r>
                        <a:rPr lang="en-US" sz="2000" dirty="0" err="1" smtClean="0"/>
                        <a:t>AlmaLinux</a:t>
                      </a:r>
                      <a:r>
                        <a:rPr lang="en-US" sz="2000" dirty="0" smtClean="0"/>
                        <a:t>)</a:t>
                      </a:r>
                      <a:endParaRPr lang="en-US" sz="2000" dirty="0"/>
                    </a:p>
                  </a:txBody>
                  <a:tcPr/>
                </a:tc>
                <a:extLst>
                  <a:ext uri="{0D108BD9-81ED-4DB2-BD59-A6C34878D82A}">
                    <a16:rowId xmlns:a16="http://schemas.microsoft.com/office/drawing/2014/main" val="932104164"/>
                  </a:ext>
                </a:extLst>
              </a:tr>
              <a:tr h="370840">
                <a:tc>
                  <a:txBody>
                    <a:bodyPr/>
                    <a:lstStyle/>
                    <a:p>
                      <a:r>
                        <a:rPr lang="en-US" sz="1400" b="0" dirty="0" smtClean="0">
                          <a:solidFill>
                            <a:schemeClr val="tx1"/>
                          </a:solidFill>
                        </a:rPr>
                        <a:t>1. Allow Any Client:</a:t>
                      </a:r>
                      <a:endParaRPr lang="en-US" sz="1400"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792666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xhost</a:t>
                      </a:r>
                      <a:r>
                        <a:rPr lang="en-US" sz="1400" b="1" dirty="0" smtClean="0">
                          <a:solidFill>
                            <a:srgbClr val="FF00FF"/>
                          </a:solidFill>
                          <a:latin typeface="Courier New" panose="02070309020205020404" pitchFamily="49" charset="0"/>
                          <a:cs typeface="Courier New" panose="02070309020205020404" pitchFamily="49" charset="0"/>
                        </a:rPr>
                        <a:t> +</a:t>
                      </a:r>
                    </a:p>
                  </a:txBody>
                  <a:tcPr>
                    <a:solidFill>
                      <a:schemeClr val="tx1"/>
                    </a:solidFill>
                  </a:tcPr>
                </a:tc>
                <a:extLst>
                  <a:ext uri="{0D108BD9-81ED-4DB2-BD59-A6C34878D82A}">
                    <a16:rowId xmlns:a16="http://schemas.microsoft.com/office/drawing/2014/main" val="2546058949"/>
                  </a:ext>
                </a:extLst>
              </a:tr>
              <a:tr h="370840">
                <a:tc>
                  <a:txBody>
                    <a:bodyPr/>
                    <a:lstStyle/>
                    <a:p>
                      <a:r>
                        <a:rPr lang="en-US" sz="1400" b="0" dirty="0" smtClean="0">
                          <a:solidFill>
                            <a:schemeClr val="tx1"/>
                          </a:solidFill>
                          <a:latin typeface="+mn-lt"/>
                          <a:cs typeface="Courier New" panose="02070309020205020404" pitchFamily="49" charset="0"/>
                        </a:rPr>
                        <a:t>2. Edit /</a:t>
                      </a:r>
                      <a:r>
                        <a:rPr lang="en-US" sz="1400" b="0" dirty="0" err="1" smtClean="0">
                          <a:solidFill>
                            <a:schemeClr val="tx1"/>
                          </a:solidFill>
                          <a:latin typeface="+mn-lt"/>
                          <a:cs typeface="Courier New" panose="02070309020205020404" pitchFamily="49" charset="0"/>
                        </a:rPr>
                        <a:t>etc</a:t>
                      </a:r>
                      <a:r>
                        <a:rPr lang="en-US" sz="1400" b="0" dirty="0" smtClean="0">
                          <a:solidFill>
                            <a:schemeClr val="tx1"/>
                          </a:solidFill>
                          <a:latin typeface="+mn-lt"/>
                          <a:cs typeface="Courier New" panose="02070309020205020404" pitchFamily="49" charset="0"/>
                        </a:rPr>
                        <a:t>/</a:t>
                      </a:r>
                      <a:r>
                        <a:rPr lang="en-US" sz="1400" b="0" dirty="0" err="1" smtClean="0">
                          <a:solidFill>
                            <a:schemeClr val="tx1"/>
                          </a:solidFill>
                          <a:latin typeface="+mn-lt"/>
                          <a:cs typeface="Courier New" panose="02070309020205020404" pitchFamily="49" charset="0"/>
                        </a:rPr>
                        <a:t>gdm</a:t>
                      </a:r>
                      <a:r>
                        <a:rPr lang="en-US" sz="1400" b="0" dirty="0" smtClean="0">
                          <a:solidFill>
                            <a:schemeClr val="tx1"/>
                          </a:solidFill>
                          <a:latin typeface="+mn-lt"/>
                          <a:cs typeface="Courier New" panose="02070309020205020404" pitchFamily="49" charset="0"/>
                        </a:rPr>
                        <a:t>/</a:t>
                      </a:r>
                      <a:r>
                        <a:rPr lang="en-US" sz="1400" b="0" dirty="0" err="1" smtClean="0">
                          <a:solidFill>
                            <a:schemeClr val="tx1"/>
                          </a:solidFill>
                          <a:latin typeface="+mn-lt"/>
                          <a:cs typeface="Courier New" panose="02070309020205020404" pitchFamily="49" charset="0"/>
                        </a:rPr>
                        <a:t>custom.conf</a:t>
                      </a:r>
                      <a:endParaRPr lang="en-US" sz="1400" b="0" dirty="0">
                        <a:solidFill>
                          <a:schemeClr val="tx1"/>
                        </a:solidFill>
                        <a:latin typeface="+mn-lt"/>
                        <a:cs typeface="Courier New" panose="02070309020205020404" pitchFamily="49" charset="0"/>
                      </a:endParaRPr>
                    </a:p>
                  </a:txBody>
                  <a:tcPr>
                    <a:solidFill>
                      <a:schemeClr val="accent1">
                        <a:lumMod val="20000"/>
                        <a:lumOff val="80000"/>
                      </a:schemeClr>
                    </a:solidFill>
                  </a:tcPr>
                </a:tc>
                <a:extLst>
                  <a:ext uri="{0D108BD9-81ED-4DB2-BD59-A6C34878D82A}">
                    <a16:rowId xmlns:a16="http://schemas.microsoft.com/office/drawing/2014/main" val="1317857145"/>
                  </a:ext>
                </a:extLst>
              </a:tr>
              <a:tr h="370840">
                <a:tc>
                  <a:txBody>
                    <a:bodyPr/>
                    <a:lstStyle/>
                    <a:p>
                      <a:r>
                        <a:rPr lang="en-US" sz="1400"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nano</a:t>
                      </a:r>
                      <a:r>
                        <a:rPr lang="en-US" sz="1400" b="1" dirty="0" smtClean="0">
                          <a:solidFill>
                            <a:srgbClr val="FF00FF"/>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etc</a:t>
                      </a:r>
                      <a:r>
                        <a:rPr lang="en-US" sz="1400" b="1" dirty="0" smtClean="0">
                          <a:solidFill>
                            <a:srgbClr val="FF00FF"/>
                          </a:solidFill>
                          <a:latin typeface="Courier New" panose="02070309020205020404" pitchFamily="49" charset="0"/>
                          <a:cs typeface="Courier New" panose="02070309020205020404" pitchFamily="49" charset="0"/>
                        </a:rPr>
                        <a:t>/</a:t>
                      </a:r>
                      <a:r>
                        <a:rPr lang="en-US" sz="1400" b="1" dirty="0" err="1" smtClean="0">
                          <a:solidFill>
                            <a:srgbClr val="FF00FF"/>
                          </a:solidFill>
                          <a:latin typeface="Courier New" panose="02070309020205020404" pitchFamily="49" charset="0"/>
                          <a:cs typeface="Courier New" panose="02070309020205020404" pitchFamily="49" charset="0"/>
                        </a:rPr>
                        <a:t>gdm</a:t>
                      </a:r>
                      <a:r>
                        <a:rPr lang="en-US" sz="1400" b="1" dirty="0" smtClean="0">
                          <a:solidFill>
                            <a:srgbClr val="FF00FF"/>
                          </a:solidFill>
                          <a:latin typeface="Courier New" panose="02070309020205020404" pitchFamily="49" charset="0"/>
                          <a:cs typeface="Courier New" panose="02070309020205020404" pitchFamily="49" charset="0"/>
                        </a:rPr>
                        <a:t>/</a:t>
                      </a:r>
                      <a:r>
                        <a:rPr lang="en-US" sz="1400" b="1" dirty="0" err="1" smtClean="0">
                          <a:solidFill>
                            <a:srgbClr val="FF00FF"/>
                          </a:solidFill>
                          <a:latin typeface="Courier New" panose="02070309020205020404" pitchFamily="49" charset="0"/>
                          <a:cs typeface="Courier New" panose="02070309020205020404" pitchFamily="49" charset="0"/>
                        </a:rPr>
                        <a:t>custom.conf</a:t>
                      </a:r>
                      <a:r>
                        <a:rPr lang="en-US" sz="1400" b="1" dirty="0" smtClean="0">
                          <a:solidFill>
                            <a:srgbClr val="FF00FF"/>
                          </a:solidFill>
                          <a:latin typeface="Courier New" panose="02070309020205020404" pitchFamily="49" charset="0"/>
                          <a:cs typeface="Courier New" panose="02070309020205020404" pitchFamily="49" charset="0"/>
                        </a:rPr>
                        <a:t> </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GDM configuration storage</a:t>
                      </a:r>
                    </a:p>
                    <a:p>
                      <a:endParaRPr lang="en-US" sz="1400" dirty="0" smtClean="0">
                        <a:solidFill>
                          <a:schemeClr val="bg1">
                            <a:lumMod val="95000"/>
                          </a:schemeClr>
                        </a:solidFill>
                        <a:latin typeface="Courier New" panose="02070309020205020404" pitchFamily="49" charset="0"/>
                        <a:cs typeface="Courier New" panose="02070309020205020404" pitchFamily="49" charset="0"/>
                      </a:endParaRPr>
                    </a:p>
                    <a:p>
                      <a:r>
                        <a:rPr lang="en-US" sz="1400" dirty="0" smtClean="0">
                          <a:solidFill>
                            <a:schemeClr val="bg1">
                              <a:lumMod val="95000"/>
                            </a:schemeClr>
                          </a:solidFill>
                          <a:latin typeface="Courier New" panose="02070309020205020404" pitchFamily="49" charset="0"/>
                          <a:cs typeface="Courier New" panose="02070309020205020404" pitchFamily="49" charset="0"/>
                        </a:rPr>
                        <a:t>[daemon]</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Uncomment the line below to force the login screen to use </a:t>
                      </a:r>
                      <a:r>
                        <a:rPr lang="en-US" sz="1400" dirty="0" err="1" smtClean="0">
                          <a:solidFill>
                            <a:schemeClr val="bg1">
                              <a:lumMod val="95000"/>
                            </a:schemeClr>
                          </a:solidFill>
                          <a:latin typeface="Courier New" panose="02070309020205020404" pitchFamily="49" charset="0"/>
                          <a:cs typeface="Courier New" panose="02070309020205020404" pitchFamily="49" charset="0"/>
                        </a:rPr>
                        <a:t>Xorg</a:t>
                      </a:r>
                      <a:endParaRPr lang="en-US" sz="1400" dirty="0" smtClean="0">
                        <a:solidFill>
                          <a:schemeClr val="bg1">
                            <a:lumMod val="95000"/>
                          </a:schemeClr>
                        </a:solidFill>
                        <a:latin typeface="Courier New" panose="02070309020205020404" pitchFamily="49" charset="0"/>
                        <a:cs typeface="Courier New" panose="02070309020205020404" pitchFamily="49" charset="0"/>
                      </a:endParaRPr>
                    </a:p>
                    <a:p>
                      <a:r>
                        <a:rPr lang="en-US" sz="1400" b="1" dirty="0" err="1" smtClean="0">
                          <a:solidFill>
                            <a:schemeClr val="bg1">
                              <a:lumMod val="95000"/>
                            </a:schemeClr>
                          </a:solidFill>
                          <a:latin typeface="Courier New" panose="02070309020205020404" pitchFamily="49" charset="0"/>
                          <a:cs typeface="Courier New" panose="02070309020205020404" pitchFamily="49" charset="0"/>
                        </a:rPr>
                        <a:t>WaylandEnable</a:t>
                      </a:r>
                      <a:r>
                        <a:rPr lang="en-US" sz="1400" b="1" dirty="0" smtClean="0">
                          <a:solidFill>
                            <a:schemeClr val="bg1">
                              <a:lumMod val="95000"/>
                            </a:schemeClr>
                          </a:solidFill>
                          <a:latin typeface="Courier New" panose="02070309020205020404" pitchFamily="49" charset="0"/>
                          <a:cs typeface="Courier New" panose="02070309020205020404" pitchFamily="49" charset="0"/>
                        </a:rPr>
                        <a:t>=false</a:t>
                      </a:r>
                    </a:p>
                    <a:p>
                      <a:endParaRPr lang="en-US" sz="1400" dirty="0" smtClean="0">
                        <a:solidFill>
                          <a:schemeClr val="bg1">
                            <a:lumMod val="95000"/>
                          </a:schemeClr>
                        </a:solidFill>
                        <a:latin typeface="Courier New" panose="02070309020205020404" pitchFamily="49" charset="0"/>
                        <a:cs typeface="Courier New" panose="02070309020205020404" pitchFamily="49" charset="0"/>
                      </a:endParaRPr>
                    </a:p>
                    <a:p>
                      <a:r>
                        <a:rPr lang="en-US" sz="1400" dirty="0" smtClean="0">
                          <a:solidFill>
                            <a:schemeClr val="bg1">
                              <a:lumMod val="95000"/>
                            </a:schemeClr>
                          </a:solidFill>
                          <a:latin typeface="Courier New" panose="02070309020205020404" pitchFamily="49" charset="0"/>
                          <a:cs typeface="Courier New" panose="02070309020205020404" pitchFamily="49" charset="0"/>
                        </a:rPr>
                        <a:t>[security]</a:t>
                      </a:r>
                    </a:p>
                    <a:p>
                      <a:r>
                        <a:rPr lang="en-US" sz="1400" b="1" dirty="0" err="1" smtClean="0">
                          <a:solidFill>
                            <a:schemeClr val="bg1">
                              <a:lumMod val="95000"/>
                            </a:schemeClr>
                          </a:solidFill>
                          <a:latin typeface="Courier New" panose="02070309020205020404" pitchFamily="49" charset="0"/>
                          <a:cs typeface="Courier New" panose="02070309020205020404" pitchFamily="49" charset="0"/>
                        </a:rPr>
                        <a:t>DisallowTCP</a:t>
                      </a:r>
                      <a:r>
                        <a:rPr lang="en-US" sz="1400" b="1" dirty="0" smtClean="0">
                          <a:solidFill>
                            <a:schemeClr val="bg1">
                              <a:lumMod val="95000"/>
                            </a:schemeClr>
                          </a:solidFill>
                          <a:latin typeface="Courier New" panose="02070309020205020404" pitchFamily="49" charset="0"/>
                          <a:cs typeface="Courier New" panose="02070309020205020404" pitchFamily="49" charset="0"/>
                        </a:rPr>
                        <a:t>=false</a:t>
                      </a:r>
                    </a:p>
                    <a:p>
                      <a:r>
                        <a:rPr lang="en-US" sz="1400" dirty="0" smtClean="0">
                          <a:solidFill>
                            <a:schemeClr val="bg1">
                              <a:lumMod val="95000"/>
                            </a:schemeClr>
                          </a:solidFill>
                          <a:latin typeface="Courier New" panose="02070309020205020404" pitchFamily="49" charset="0"/>
                          <a:cs typeface="Courier New" panose="02070309020205020404" pitchFamily="49" charset="0"/>
                        </a:rPr>
                        <a:t>...</a:t>
                      </a:r>
                      <a:endParaRPr lang="en-US" sz="1400" dirty="0">
                        <a:solidFill>
                          <a:schemeClr val="bg1">
                            <a:lumMod val="95000"/>
                          </a:schemeClr>
                        </a:solidFill>
                        <a:latin typeface="Courier New" panose="02070309020205020404" pitchFamily="49" charset="0"/>
                        <a:cs typeface="Courier New" panose="02070309020205020404" pitchFamily="49" charset="0"/>
                      </a:endParaRPr>
                    </a:p>
                  </a:txBody>
                  <a:tcPr>
                    <a:solidFill>
                      <a:schemeClr val="tx1"/>
                    </a:solidFill>
                  </a:tcPr>
                </a:tc>
                <a:extLst>
                  <a:ext uri="{0D108BD9-81ED-4DB2-BD59-A6C34878D82A}">
                    <a16:rowId xmlns:a16="http://schemas.microsoft.com/office/drawing/2014/main" val="1985643088"/>
                  </a:ext>
                </a:extLst>
              </a:tr>
              <a:tr h="370840">
                <a:tc>
                  <a:txBody>
                    <a:bodyPr/>
                    <a:lstStyle/>
                    <a:p>
                      <a:r>
                        <a:rPr lang="en-US" sz="1400" b="0" dirty="0" smtClean="0"/>
                        <a:t>3. Stop/Disable</a:t>
                      </a:r>
                      <a:r>
                        <a:rPr lang="en-US" sz="1400" b="0" baseline="0" dirty="0" smtClean="0"/>
                        <a:t> </a:t>
                      </a:r>
                      <a:r>
                        <a:rPr lang="en-US" sz="1400" b="0" baseline="0" dirty="0" err="1" smtClean="0"/>
                        <a:t>Firewalld</a:t>
                      </a:r>
                      <a:endParaRPr lang="en-US" sz="1400" b="0" dirty="0"/>
                    </a:p>
                  </a:txBody>
                  <a:tcPr/>
                </a:tc>
                <a:extLst>
                  <a:ext uri="{0D108BD9-81ED-4DB2-BD59-A6C34878D82A}">
                    <a16:rowId xmlns:a16="http://schemas.microsoft.com/office/drawing/2014/main" val="1653308156"/>
                  </a:ext>
                </a:extLst>
              </a:tr>
              <a:tr h="370840">
                <a:tc>
                  <a:txBody>
                    <a:bodyPr/>
                    <a:lstStyle/>
                    <a:p>
                      <a:r>
                        <a:rPr lang="en-US" sz="1400" dirty="0" smtClean="0">
                          <a:solidFill>
                            <a:srgbClr val="FF00FF"/>
                          </a:solidFill>
                          <a:latin typeface="Courier New" panose="02070309020205020404" pitchFamily="49" charset="0"/>
                          <a:cs typeface="Courier New" panose="02070309020205020404" pitchFamily="49" charset="0"/>
                        </a:rPr>
                        <a:t># </a:t>
                      </a:r>
                      <a:r>
                        <a:rPr lang="en-US" sz="1400" dirty="0" err="1" smtClean="0">
                          <a:solidFill>
                            <a:srgbClr val="FF00FF"/>
                          </a:solidFill>
                          <a:latin typeface="Courier New" panose="02070309020205020404" pitchFamily="49" charset="0"/>
                          <a:cs typeface="Courier New" panose="02070309020205020404" pitchFamily="49" charset="0"/>
                        </a:rPr>
                        <a:t>systemctl</a:t>
                      </a:r>
                      <a:r>
                        <a:rPr lang="en-US" sz="1400" dirty="0" smtClean="0">
                          <a:solidFill>
                            <a:srgbClr val="FF00FF"/>
                          </a:solidFill>
                          <a:latin typeface="Courier New" panose="02070309020205020404" pitchFamily="49" charset="0"/>
                          <a:cs typeface="Courier New" panose="02070309020205020404" pitchFamily="49" charset="0"/>
                        </a:rPr>
                        <a:t> stop </a:t>
                      </a:r>
                      <a:r>
                        <a:rPr lang="en-US" sz="1400" dirty="0" err="1" smtClean="0">
                          <a:solidFill>
                            <a:srgbClr val="FF00FF"/>
                          </a:solidFill>
                          <a:latin typeface="Courier New" panose="02070309020205020404" pitchFamily="49" charset="0"/>
                          <a:cs typeface="Courier New" panose="02070309020205020404" pitchFamily="49" charset="0"/>
                        </a:rPr>
                        <a:t>firewalld</a:t>
                      </a:r>
                      <a:endParaRPr lang="en-US" sz="1400" dirty="0">
                        <a:solidFill>
                          <a:srgbClr val="FF00FF"/>
                        </a:solidFill>
                        <a:latin typeface="Courier New" panose="02070309020205020404" pitchFamily="49" charset="0"/>
                        <a:cs typeface="Courier New" panose="02070309020205020404" pitchFamily="49" charset="0"/>
                      </a:endParaRPr>
                    </a:p>
                  </a:txBody>
                  <a:tcPr>
                    <a:solidFill>
                      <a:schemeClr val="tx1"/>
                    </a:solidFill>
                  </a:tcPr>
                </a:tc>
                <a:extLst>
                  <a:ext uri="{0D108BD9-81ED-4DB2-BD59-A6C34878D82A}">
                    <a16:rowId xmlns:a16="http://schemas.microsoft.com/office/drawing/2014/main" val="364111026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07727057"/>
              </p:ext>
            </p:extLst>
          </p:nvPr>
        </p:nvGraphicFramePr>
        <p:xfrm>
          <a:off x="152400" y="1142999"/>
          <a:ext cx="5651818" cy="3611880"/>
        </p:xfrm>
        <a:graphic>
          <a:graphicData uri="http://schemas.openxmlformats.org/drawingml/2006/table">
            <a:tbl>
              <a:tblPr firstRow="1" bandRow="1">
                <a:tableStyleId>{5C22544A-7EE6-4342-B048-85BDC9FD1C3A}</a:tableStyleId>
              </a:tblPr>
              <a:tblGrid>
                <a:gridCol w="5651818">
                  <a:extLst>
                    <a:ext uri="{9D8B030D-6E8A-4147-A177-3AD203B41FA5}">
                      <a16:colId xmlns:a16="http://schemas.microsoft.com/office/drawing/2014/main" val="2724694889"/>
                    </a:ext>
                  </a:extLst>
                </a:gridCol>
              </a:tblGrid>
              <a:tr h="370840">
                <a:tc>
                  <a:txBody>
                    <a:bodyPr/>
                    <a:lstStyle/>
                    <a:p>
                      <a:r>
                        <a:rPr lang="en-US" sz="2000" dirty="0" smtClean="0"/>
                        <a:t>Client Side (Ubuntu)</a:t>
                      </a:r>
                      <a:endParaRPr lang="en-US" sz="2000" dirty="0"/>
                    </a:p>
                  </a:txBody>
                  <a:tcPr/>
                </a:tc>
                <a:extLst>
                  <a:ext uri="{0D108BD9-81ED-4DB2-BD59-A6C34878D82A}">
                    <a16:rowId xmlns:a16="http://schemas.microsoft.com/office/drawing/2014/main" val="932104164"/>
                  </a:ext>
                </a:extLst>
              </a:tr>
              <a:tr h="370840">
                <a:tc>
                  <a:txBody>
                    <a:bodyPr/>
                    <a:lstStyle/>
                    <a:p>
                      <a:r>
                        <a:rPr lang="en-US" sz="1400" b="0" dirty="0" smtClean="0"/>
                        <a:t>1. </a:t>
                      </a:r>
                      <a:r>
                        <a:rPr lang="en-US" sz="1400" b="0" dirty="0" smtClean="0">
                          <a:solidFill>
                            <a:schemeClr val="tx1"/>
                          </a:solidFill>
                          <a:latin typeface="+mn-lt"/>
                          <a:cs typeface="Courier New" panose="02070309020205020404" pitchFamily="49" charset="0"/>
                        </a:rPr>
                        <a:t>Edit /</a:t>
                      </a:r>
                      <a:r>
                        <a:rPr lang="en-US" sz="1400" b="0" dirty="0" err="1" smtClean="0">
                          <a:solidFill>
                            <a:schemeClr val="tx1"/>
                          </a:solidFill>
                          <a:latin typeface="+mn-lt"/>
                          <a:cs typeface="Courier New" panose="02070309020205020404" pitchFamily="49" charset="0"/>
                        </a:rPr>
                        <a:t>etc</a:t>
                      </a:r>
                      <a:r>
                        <a:rPr lang="en-US" sz="1400" b="0" dirty="0" smtClean="0">
                          <a:solidFill>
                            <a:schemeClr val="tx1"/>
                          </a:solidFill>
                          <a:latin typeface="+mn-lt"/>
                          <a:cs typeface="Courier New" panose="02070309020205020404" pitchFamily="49" charset="0"/>
                        </a:rPr>
                        <a:t>/gdm3/</a:t>
                      </a:r>
                      <a:r>
                        <a:rPr lang="en-US" sz="1400" b="0" dirty="0" err="1" smtClean="0">
                          <a:solidFill>
                            <a:schemeClr val="tx1"/>
                          </a:solidFill>
                          <a:latin typeface="+mn-lt"/>
                          <a:cs typeface="Courier New" panose="02070309020205020404" pitchFamily="49" charset="0"/>
                        </a:rPr>
                        <a:t>custom.conf</a:t>
                      </a:r>
                      <a:endParaRPr lang="en-US" sz="1400" b="0" dirty="0">
                        <a:solidFill>
                          <a:schemeClr val="tx1"/>
                        </a:solidFill>
                        <a:latin typeface="+mn-lt"/>
                        <a:cs typeface="Courier New" panose="02070309020205020404" pitchFamily="49" charset="0"/>
                      </a:endParaRPr>
                    </a:p>
                  </a:txBody>
                  <a:tcPr>
                    <a:solidFill>
                      <a:schemeClr val="accent1">
                        <a:lumMod val="20000"/>
                        <a:lumOff val="80000"/>
                      </a:schemeClr>
                    </a:solidFill>
                  </a:tcPr>
                </a:tc>
                <a:extLst>
                  <a:ext uri="{0D108BD9-81ED-4DB2-BD59-A6C34878D82A}">
                    <a16:rowId xmlns:a16="http://schemas.microsoft.com/office/drawing/2014/main" val="3815361273"/>
                  </a:ext>
                </a:extLst>
              </a:tr>
              <a:tr h="370840">
                <a:tc>
                  <a:txBody>
                    <a:bodyPr/>
                    <a:lstStyle/>
                    <a:p>
                      <a:r>
                        <a:rPr lang="en-US" sz="1400" b="1"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nano</a:t>
                      </a:r>
                      <a:r>
                        <a:rPr lang="en-US" sz="1400" b="1" dirty="0" smtClean="0">
                          <a:solidFill>
                            <a:srgbClr val="FF00FF"/>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etc</a:t>
                      </a:r>
                      <a:r>
                        <a:rPr lang="en-US" sz="1400" b="1" dirty="0" smtClean="0">
                          <a:solidFill>
                            <a:srgbClr val="FF00FF"/>
                          </a:solidFill>
                          <a:latin typeface="Courier New" panose="02070309020205020404" pitchFamily="49" charset="0"/>
                          <a:cs typeface="Courier New" panose="02070309020205020404" pitchFamily="49" charset="0"/>
                        </a:rPr>
                        <a:t>/gdm3/</a:t>
                      </a:r>
                      <a:r>
                        <a:rPr lang="en-US" sz="1400" b="1" dirty="0" err="1" smtClean="0">
                          <a:solidFill>
                            <a:srgbClr val="FF00FF"/>
                          </a:solidFill>
                          <a:latin typeface="Courier New" panose="02070309020205020404" pitchFamily="49" charset="0"/>
                          <a:cs typeface="Courier New" panose="02070309020205020404" pitchFamily="49" charset="0"/>
                        </a:rPr>
                        <a:t>custom.conf</a:t>
                      </a:r>
                      <a:endParaRPr lang="en-US" sz="1400" b="1" dirty="0" smtClean="0">
                        <a:solidFill>
                          <a:srgbClr val="FF00FF"/>
                        </a:solidFill>
                        <a:latin typeface="Courier New" panose="02070309020205020404" pitchFamily="49" charset="0"/>
                        <a:cs typeface="Courier New" panose="02070309020205020404" pitchFamily="49" charset="0"/>
                      </a:endParaRPr>
                    </a:p>
                    <a:p>
                      <a:r>
                        <a:rPr lang="en-US" sz="1400" dirty="0" smtClean="0">
                          <a:solidFill>
                            <a:schemeClr val="bg1">
                              <a:lumMod val="95000"/>
                            </a:schemeClr>
                          </a:solidFill>
                          <a:latin typeface="Courier New" panose="02070309020205020404" pitchFamily="49" charset="0"/>
                          <a:cs typeface="Courier New" panose="02070309020205020404" pitchFamily="49" charset="0"/>
                        </a:rPr>
                        <a:t>...</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Uncomment the line below to force the login screen to use </a:t>
                      </a:r>
                      <a:r>
                        <a:rPr lang="en-US" sz="1400" dirty="0" err="1" smtClean="0">
                          <a:solidFill>
                            <a:schemeClr val="bg1">
                              <a:lumMod val="95000"/>
                            </a:schemeClr>
                          </a:solidFill>
                          <a:latin typeface="Courier New" panose="02070309020205020404" pitchFamily="49" charset="0"/>
                          <a:cs typeface="Courier New" panose="02070309020205020404" pitchFamily="49" charset="0"/>
                        </a:rPr>
                        <a:t>Xorg</a:t>
                      </a:r>
                      <a:endParaRPr lang="en-US" sz="1400" dirty="0" smtClean="0">
                        <a:solidFill>
                          <a:schemeClr val="bg1">
                            <a:lumMod val="95000"/>
                          </a:schemeClr>
                        </a:solidFill>
                        <a:latin typeface="Courier New" panose="02070309020205020404" pitchFamily="49" charset="0"/>
                        <a:cs typeface="Courier New" panose="02070309020205020404" pitchFamily="49" charset="0"/>
                      </a:endParaRPr>
                    </a:p>
                    <a:p>
                      <a:r>
                        <a:rPr lang="en-US" sz="1400" dirty="0" err="1" smtClean="0">
                          <a:solidFill>
                            <a:schemeClr val="bg1">
                              <a:lumMod val="95000"/>
                            </a:schemeClr>
                          </a:solidFill>
                          <a:latin typeface="Courier New" panose="02070309020205020404" pitchFamily="49" charset="0"/>
                          <a:cs typeface="Courier New" panose="02070309020205020404" pitchFamily="49" charset="0"/>
                        </a:rPr>
                        <a:t>WaylandEnable</a:t>
                      </a:r>
                      <a:r>
                        <a:rPr lang="en-US" sz="1400" dirty="0" smtClean="0">
                          <a:solidFill>
                            <a:schemeClr val="bg1">
                              <a:lumMod val="95000"/>
                            </a:schemeClr>
                          </a:solidFill>
                          <a:latin typeface="Courier New" panose="02070309020205020404" pitchFamily="49" charset="0"/>
                          <a:cs typeface="Courier New" panose="02070309020205020404" pitchFamily="49" charset="0"/>
                        </a:rPr>
                        <a:t>=false</a:t>
                      </a:r>
                    </a:p>
                    <a:p>
                      <a:r>
                        <a:rPr lang="en-US" sz="1400" dirty="0" smtClean="0">
                          <a:solidFill>
                            <a:schemeClr val="bg1">
                              <a:lumMod val="95000"/>
                            </a:schemeClr>
                          </a:solidFill>
                          <a:latin typeface="Courier New" panose="02070309020205020404" pitchFamily="49" charset="0"/>
                          <a:cs typeface="Courier New" panose="02070309020205020404" pitchFamily="49" charset="0"/>
                        </a:rPr>
                        <a:t>...</a:t>
                      </a:r>
                    </a:p>
                    <a:p>
                      <a:endParaRPr lang="en-US" sz="1400" dirty="0">
                        <a:solidFill>
                          <a:schemeClr val="bg1">
                            <a:lumMod val="95000"/>
                          </a:schemeClr>
                        </a:solidFill>
                      </a:endParaRPr>
                    </a:p>
                  </a:txBody>
                  <a:tcPr>
                    <a:solidFill>
                      <a:schemeClr val="tx1"/>
                    </a:solidFill>
                  </a:tcPr>
                </a:tc>
                <a:extLst>
                  <a:ext uri="{0D108BD9-81ED-4DB2-BD59-A6C34878D82A}">
                    <a16:rowId xmlns:a16="http://schemas.microsoft.com/office/drawing/2014/main" val="1985643088"/>
                  </a:ext>
                </a:extLst>
              </a:tr>
              <a:tr h="370840">
                <a:tc>
                  <a:txBody>
                    <a:bodyPr/>
                    <a:lstStyle/>
                    <a:p>
                      <a:r>
                        <a:rPr lang="en-US" sz="1400" dirty="0" smtClean="0"/>
                        <a:t>2. Logout and Login Again</a:t>
                      </a:r>
                      <a:endParaRPr lang="en-US" sz="1400" dirty="0"/>
                    </a:p>
                  </a:txBody>
                  <a:tcPr>
                    <a:solidFill>
                      <a:schemeClr val="accent1">
                        <a:lumMod val="20000"/>
                        <a:lumOff val="80000"/>
                      </a:schemeClr>
                    </a:solidFill>
                  </a:tcPr>
                </a:tc>
                <a:extLst>
                  <a:ext uri="{0D108BD9-81ED-4DB2-BD59-A6C34878D82A}">
                    <a16:rowId xmlns:a16="http://schemas.microsoft.com/office/drawing/2014/main" val="1653308156"/>
                  </a:ext>
                </a:extLst>
              </a:tr>
              <a:tr h="370840">
                <a:tc>
                  <a:txBody>
                    <a:bodyPr/>
                    <a:lstStyle/>
                    <a:p>
                      <a:r>
                        <a:rPr lang="en-US" sz="1400" dirty="0" smtClean="0"/>
                        <a:t>3. Export</a:t>
                      </a:r>
                      <a:r>
                        <a:rPr lang="en-US" sz="1400" baseline="0" dirty="0" smtClean="0"/>
                        <a:t> DISPLAY Variable:</a:t>
                      </a:r>
                      <a:endParaRPr lang="en-US" sz="1400" dirty="0"/>
                    </a:p>
                  </a:txBody>
                  <a:tcPr>
                    <a:solidFill>
                      <a:schemeClr val="accent1">
                        <a:lumMod val="20000"/>
                        <a:lumOff val="80000"/>
                      </a:schemeClr>
                    </a:solidFill>
                  </a:tcPr>
                </a:tc>
                <a:extLst>
                  <a:ext uri="{0D108BD9-81ED-4DB2-BD59-A6C34878D82A}">
                    <a16:rowId xmlns:a16="http://schemas.microsoft.com/office/drawing/2014/main" val="3169611395"/>
                  </a:ext>
                </a:extLst>
              </a:tr>
              <a:tr h="370840">
                <a:tc>
                  <a:txBody>
                    <a:bodyPr/>
                    <a:lstStyle/>
                    <a:p>
                      <a:r>
                        <a:rPr lang="en-US" sz="1400"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smtClean="0">
                          <a:solidFill>
                            <a:srgbClr val="FF00FF"/>
                          </a:solidFill>
                          <a:latin typeface="Courier New" panose="02070309020205020404" pitchFamily="49" charset="0"/>
                          <a:cs typeface="Courier New" panose="02070309020205020404" pitchFamily="49" charset="0"/>
                        </a:rPr>
                        <a:t>export DISPLAY=192.168.111.145:0</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firefox</a:t>
                      </a:r>
                      <a:endParaRPr lang="en-US" sz="1400" b="1" dirty="0">
                        <a:solidFill>
                          <a:srgbClr val="FF00FF"/>
                        </a:solidFill>
                        <a:latin typeface="Courier New" panose="02070309020205020404" pitchFamily="49" charset="0"/>
                        <a:cs typeface="Courier New" panose="02070309020205020404" pitchFamily="49" charset="0"/>
                      </a:endParaRPr>
                    </a:p>
                  </a:txBody>
                  <a:tcPr>
                    <a:solidFill>
                      <a:schemeClr val="tx1"/>
                    </a:solidFill>
                  </a:tcPr>
                </a:tc>
                <a:extLst>
                  <a:ext uri="{0D108BD9-81ED-4DB2-BD59-A6C34878D82A}">
                    <a16:rowId xmlns:a16="http://schemas.microsoft.com/office/drawing/2014/main" val="2473890532"/>
                  </a:ext>
                </a:extLst>
              </a:tr>
            </a:tbl>
          </a:graphicData>
        </a:graphic>
      </p:graphicFrame>
    </p:spTree>
    <p:extLst>
      <p:ext uri="{BB962C8B-B14F-4D97-AF65-F5344CB8AC3E}">
        <p14:creationId xmlns:p14="http://schemas.microsoft.com/office/powerpoint/2010/main" val="372306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Remote Display: on Remote Windows </a:t>
            </a:r>
            <a:r>
              <a:rPr lang="en-US" sz="4000" dirty="0" smtClean="0">
                <a:solidFill>
                  <a:srgbClr val="FF00FF"/>
                </a:solidFill>
              </a:rPr>
              <a:t>Host</a:t>
            </a:r>
            <a:endParaRPr lang="en-US" sz="4000" dirty="0">
              <a:solidFill>
                <a:srgbClr val="FF00FF"/>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866011737"/>
              </p:ext>
            </p:extLst>
          </p:nvPr>
        </p:nvGraphicFramePr>
        <p:xfrm>
          <a:off x="4211193" y="762001"/>
          <a:ext cx="3942207" cy="1112520"/>
        </p:xfrm>
        <a:graphic>
          <a:graphicData uri="http://schemas.openxmlformats.org/drawingml/2006/table">
            <a:tbl>
              <a:tblPr firstRow="1" bandRow="1">
                <a:tableStyleId>{5C22544A-7EE6-4342-B048-85BDC9FD1C3A}</a:tableStyleId>
              </a:tblPr>
              <a:tblGrid>
                <a:gridCol w="3942207">
                  <a:extLst>
                    <a:ext uri="{9D8B030D-6E8A-4147-A177-3AD203B41FA5}">
                      <a16:colId xmlns:a16="http://schemas.microsoft.com/office/drawing/2014/main" val="2724694889"/>
                    </a:ext>
                  </a:extLst>
                </a:gridCol>
              </a:tblGrid>
              <a:tr h="370840">
                <a:tc>
                  <a:txBody>
                    <a:bodyPr/>
                    <a:lstStyle/>
                    <a:p>
                      <a:r>
                        <a:rPr lang="en-US" dirty="0" smtClean="0"/>
                        <a:t>Server Side (Windows 10)</a:t>
                      </a:r>
                      <a:endParaRPr lang="en-US" dirty="0"/>
                    </a:p>
                  </a:txBody>
                  <a:tcPr/>
                </a:tc>
                <a:extLst>
                  <a:ext uri="{0D108BD9-81ED-4DB2-BD59-A6C34878D82A}">
                    <a16:rowId xmlns:a16="http://schemas.microsoft.com/office/drawing/2014/main" val="932104164"/>
                  </a:ext>
                </a:extLst>
              </a:tr>
              <a:tr h="370840">
                <a:tc>
                  <a:txBody>
                    <a:bodyPr/>
                    <a:lstStyle/>
                    <a:p>
                      <a:r>
                        <a:rPr lang="en-US" sz="1400" b="0" dirty="0" smtClean="0">
                          <a:solidFill>
                            <a:schemeClr val="tx1"/>
                          </a:solidFill>
                        </a:rPr>
                        <a:t>1. Install </a:t>
                      </a:r>
                      <a:r>
                        <a:rPr lang="en-US" sz="1400" b="0" dirty="0" err="1" smtClean="0">
                          <a:solidFill>
                            <a:schemeClr val="tx1"/>
                          </a:solidFill>
                        </a:rPr>
                        <a:t>Xming</a:t>
                      </a:r>
                      <a:r>
                        <a:rPr lang="en-US" sz="1400" b="0" dirty="0" smtClean="0">
                          <a:solidFill>
                            <a:schemeClr val="tx1"/>
                          </a:solidFill>
                        </a:rPr>
                        <a:t> (</a:t>
                      </a:r>
                      <a:r>
                        <a:rPr lang="en-US" sz="1400" b="0" dirty="0" smtClean="0">
                          <a:solidFill>
                            <a:schemeClr val="tx1"/>
                          </a:solidFill>
                          <a:hlinkClick r:id="rId2"/>
                        </a:rPr>
                        <a:t>http://daralink.com/downloads/</a:t>
                      </a:r>
                      <a:r>
                        <a:rPr lang="en-US" sz="1400" b="0" dirty="0" smtClean="0">
                          <a:solidFill>
                            <a:schemeClr val="tx1"/>
                          </a:solidFill>
                        </a:rPr>
                        <a:t>)</a:t>
                      </a:r>
                      <a:endParaRPr lang="en-US" sz="1400"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792666154"/>
                  </a:ext>
                </a:extLst>
              </a:tr>
              <a:tr h="370840">
                <a:tc>
                  <a:txBody>
                    <a:bodyPr/>
                    <a:lstStyle/>
                    <a:p>
                      <a:r>
                        <a:rPr lang="en-US" sz="1400" b="0" dirty="0" smtClean="0">
                          <a:solidFill>
                            <a:schemeClr val="tx1"/>
                          </a:solidFill>
                        </a:rPr>
                        <a:t>2. Start </a:t>
                      </a:r>
                      <a:r>
                        <a:rPr lang="en-US" sz="1400" b="0" dirty="0" err="1" smtClean="0">
                          <a:solidFill>
                            <a:schemeClr val="tx1"/>
                          </a:solidFill>
                        </a:rPr>
                        <a:t>Xming</a:t>
                      </a:r>
                      <a:r>
                        <a:rPr lang="en-US" sz="1400" b="0" dirty="0" smtClean="0">
                          <a:solidFill>
                            <a:schemeClr val="tx1"/>
                          </a:solidFill>
                        </a:rPr>
                        <a:t> or </a:t>
                      </a:r>
                      <a:r>
                        <a:rPr lang="en-US" sz="1400" b="0" dirty="0" err="1" smtClean="0">
                          <a:solidFill>
                            <a:schemeClr val="tx1"/>
                          </a:solidFill>
                        </a:rPr>
                        <a:t>XLaunch</a:t>
                      </a:r>
                      <a:endParaRPr lang="en-US" sz="1400"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28501394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8255740"/>
              </p:ext>
            </p:extLst>
          </p:nvPr>
        </p:nvGraphicFramePr>
        <p:xfrm>
          <a:off x="152400" y="762001"/>
          <a:ext cx="3962400" cy="358648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724694889"/>
                    </a:ext>
                  </a:extLst>
                </a:gridCol>
              </a:tblGrid>
              <a:tr h="370840">
                <a:tc>
                  <a:txBody>
                    <a:bodyPr/>
                    <a:lstStyle/>
                    <a:p>
                      <a:r>
                        <a:rPr lang="en-US" dirty="0" smtClean="0"/>
                        <a:t>Client Side (Ubuntu)</a:t>
                      </a:r>
                      <a:endParaRPr lang="en-US" dirty="0"/>
                    </a:p>
                  </a:txBody>
                  <a:tcPr/>
                </a:tc>
                <a:extLst>
                  <a:ext uri="{0D108BD9-81ED-4DB2-BD59-A6C34878D82A}">
                    <a16:rowId xmlns:a16="http://schemas.microsoft.com/office/drawing/2014/main" val="9321041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smtClean="0"/>
                        <a:t>1. Disable </a:t>
                      </a:r>
                      <a:r>
                        <a:rPr lang="en-US" sz="1400" b="0" dirty="0" err="1" smtClean="0"/>
                        <a:t>WayLan</a:t>
                      </a:r>
                      <a:r>
                        <a:rPr lang="en-US" sz="1400" b="0" dirty="0" smtClean="0"/>
                        <a:t>:</a:t>
                      </a:r>
                    </a:p>
                  </a:txBody>
                  <a:tcPr>
                    <a:solidFill>
                      <a:schemeClr val="accent1">
                        <a:lumMod val="20000"/>
                        <a:lumOff val="80000"/>
                      </a:schemeClr>
                    </a:solidFill>
                  </a:tcPr>
                </a:tc>
                <a:extLst>
                  <a:ext uri="{0D108BD9-81ED-4DB2-BD59-A6C34878D82A}">
                    <a16:rowId xmlns:a16="http://schemas.microsoft.com/office/drawing/2014/main" val="3815361273"/>
                  </a:ext>
                </a:extLst>
              </a:tr>
              <a:tr h="370840">
                <a:tc>
                  <a:txBody>
                    <a:bodyPr/>
                    <a:lstStyle/>
                    <a:p>
                      <a:r>
                        <a:rPr lang="en-US" sz="1400" b="1"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nano</a:t>
                      </a:r>
                      <a:r>
                        <a:rPr lang="en-US" sz="1400" b="1" dirty="0" smtClean="0">
                          <a:solidFill>
                            <a:srgbClr val="FF00FF"/>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etc</a:t>
                      </a:r>
                      <a:r>
                        <a:rPr lang="en-US" sz="1400" b="1" dirty="0" smtClean="0">
                          <a:solidFill>
                            <a:srgbClr val="FF00FF"/>
                          </a:solidFill>
                          <a:latin typeface="Courier New" panose="02070309020205020404" pitchFamily="49" charset="0"/>
                          <a:cs typeface="Courier New" panose="02070309020205020404" pitchFamily="49" charset="0"/>
                        </a:rPr>
                        <a:t>/gdm3/</a:t>
                      </a:r>
                      <a:r>
                        <a:rPr lang="en-US" sz="1400" b="1" dirty="0" err="1" smtClean="0">
                          <a:solidFill>
                            <a:srgbClr val="FF00FF"/>
                          </a:solidFill>
                          <a:latin typeface="Courier New" panose="02070309020205020404" pitchFamily="49" charset="0"/>
                          <a:cs typeface="Courier New" panose="02070309020205020404" pitchFamily="49" charset="0"/>
                        </a:rPr>
                        <a:t>custom.conf</a:t>
                      </a:r>
                      <a:endParaRPr lang="en-US" sz="1400" b="1" dirty="0" smtClean="0">
                        <a:solidFill>
                          <a:srgbClr val="FF00FF"/>
                        </a:solidFill>
                        <a:latin typeface="Courier New" panose="02070309020205020404" pitchFamily="49" charset="0"/>
                        <a:cs typeface="Courier New" panose="02070309020205020404" pitchFamily="49" charset="0"/>
                      </a:endParaRPr>
                    </a:p>
                    <a:p>
                      <a:r>
                        <a:rPr lang="en-US" sz="1400" dirty="0" smtClean="0">
                          <a:solidFill>
                            <a:schemeClr val="bg1">
                              <a:lumMod val="95000"/>
                            </a:schemeClr>
                          </a:solidFill>
                          <a:latin typeface="Courier New" panose="02070309020205020404" pitchFamily="49" charset="0"/>
                          <a:cs typeface="Courier New" panose="02070309020205020404" pitchFamily="49" charset="0"/>
                        </a:rPr>
                        <a:t>...</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Uncomment the line below to force the login screen to use </a:t>
                      </a:r>
                      <a:r>
                        <a:rPr lang="en-US" sz="1400" dirty="0" err="1" smtClean="0">
                          <a:solidFill>
                            <a:schemeClr val="bg1">
                              <a:lumMod val="95000"/>
                            </a:schemeClr>
                          </a:solidFill>
                          <a:latin typeface="Courier New" panose="02070309020205020404" pitchFamily="49" charset="0"/>
                          <a:cs typeface="Courier New" panose="02070309020205020404" pitchFamily="49" charset="0"/>
                        </a:rPr>
                        <a:t>Xorg</a:t>
                      </a:r>
                      <a:endParaRPr lang="en-US" sz="1400" dirty="0" smtClean="0">
                        <a:solidFill>
                          <a:schemeClr val="bg1">
                            <a:lumMod val="95000"/>
                          </a:schemeClr>
                        </a:solidFill>
                        <a:latin typeface="Courier New" panose="02070309020205020404" pitchFamily="49" charset="0"/>
                        <a:cs typeface="Courier New" panose="02070309020205020404" pitchFamily="49" charset="0"/>
                      </a:endParaRPr>
                    </a:p>
                    <a:p>
                      <a:r>
                        <a:rPr lang="en-US" sz="1400" dirty="0" err="1" smtClean="0">
                          <a:solidFill>
                            <a:schemeClr val="bg1">
                              <a:lumMod val="95000"/>
                            </a:schemeClr>
                          </a:solidFill>
                          <a:latin typeface="Courier New" panose="02070309020205020404" pitchFamily="49" charset="0"/>
                          <a:cs typeface="Courier New" panose="02070309020205020404" pitchFamily="49" charset="0"/>
                        </a:rPr>
                        <a:t>WaylandEnable</a:t>
                      </a:r>
                      <a:r>
                        <a:rPr lang="en-US" sz="1400" dirty="0" smtClean="0">
                          <a:solidFill>
                            <a:schemeClr val="bg1">
                              <a:lumMod val="95000"/>
                            </a:schemeClr>
                          </a:solidFill>
                          <a:latin typeface="Courier New" panose="02070309020205020404" pitchFamily="49" charset="0"/>
                          <a:cs typeface="Courier New" panose="02070309020205020404" pitchFamily="49" charset="0"/>
                        </a:rPr>
                        <a:t>=false</a:t>
                      </a:r>
                    </a:p>
                    <a:p>
                      <a:r>
                        <a:rPr lang="en-US" sz="1400" dirty="0" smtClean="0">
                          <a:solidFill>
                            <a:schemeClr val="bg1">
                              <a:lumMod val="95000"/>
                            </a:schemeClr>
                          </a:solidFill>
                          <a:latin typeface="Courier New" panose="02070309020205020404" pitchFamily="49" charset="0"/>
                          <a:cs typeface="Courier New" panose="02070309020205020404" pitchFamily="49" charset="0"/>
                        </a:rPr>
                        <a:t>...</a:t>
                      </a:r>
                    </a:p>
                    <a:p>
                      <a:endParaRPr lang="en-US" sz="1400" dirty="0">
                        <a:solidFill>
                          <a:schemeClr val="bg1">
                            <a:lumMod val="95000"/>
                          </a:schemeClr>
                        </a:solidFill>
                      </a:endParaRPr>
                    </a:p>
                  </a:txBody>
                  <a:tcPr>
                    <a:solidFill>
                      <a:schemeClr val="tx1"/>
                    </a:solidFill>
                  </a:tcPr>
                </a:tc>
                <a:extLst>
                  <a:ext uri="{0D108BD9-81ED-4DB2-BD59-A6C34878D82A}">
                    <a16:rowId xmlns:a16="http://schemas.microsoft.com/office/drawing/2014/main" val="1985643088"/>
                  </a:ext>
                </a:extLst>
              </a:tr>
              <a:tr h="370840">
                <a:tc>
                  <a:txBody>
                    <a:bodyPr/>
                    <a:lstStyle/>
                    <a:p>
                      <a:r>
                        <a:rPr lang="en-US" sz="1400" dirty="0" smtClean="0"/>
                        <a:t>2. Logout and Login Again</a:t>
                      </a:r>
                      <a:endParaRPr lang="en-US" sz="1400" dirty="0"/>
                    </a:p>
                  </a:txBody>
                  <a:tcPr>
                    <a:solidFill>
                      <a:schemeClr val="accent1">
                        <a:lumMod val="20000"/>
                        <a:lumOff val="80000"/>
                      </a:schemeClr>
                    </a:solidFill>
                  </a:tcPr>
                </a:tc>
                <a:extLst>
                  <a:ext uri="{0D108BD9-81ED-4DB2-BD59-A6C34878D82A}">
                    <a16:rowId xmlns:a16="http://schemas.microsoft.com/office/drawing/2014/main" val="1653308156"/>
                  </a:ext>
                </a:extLst>
              </a:tr>
              <a:tr h="370840">
                <a:tc>
                  <a:txBody>
                    <a:bodyPr/>
                    <a:lstStyle/>
                    <a:p>
                      <a:r>
                        <a:rPr lang="en-US" sz="1400" dirty="0" smtClean="0"/>
                        <a:t>3. Export</a:t>
                      </a:r>
                      <a:r>
                        <a:rPr lang="en-US" sz="1400" baseline="0" dirty="0" smtClean="0"/>
                        <a:t> DISPLAY Variable:</a:t>
                      </a:r>
                      <a:endParaRPr lang="en-US" sz="1400" dirty="0"/>
                    </a:p>
                  </a:txBody>
                  <a:tcPr>
                    <a:solidFill>
                      <a:schemeClr val="accent1">
                        <a:lumMod val="20000"/>
                        <a:lumOff val="80000"/>
                      </a:schemeClr>
                    </a:solidFill>
                  </a:tcPr>
                </a:tc>
                <a:extLst>
                  <a:ext uri="{0D108BD9-81ED-4DB2-BD59-A6C34878D82A}">
                    <a16:rowId xmlns:a16="http://schemas.microsoft.com/office/drawing/2014/main" val="3169611395"/>
                  </a:ext>
                </a:extLst>
              </a:tr>
              <a:tr h="370840">
                <a:tc>
                  <a:txBody>
                    <a:bodyPr/>
                    <a:lstStyle/>
                    <a:p>
                      <a:r>
                        <a:rPr lang="en-US" sz="1400"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smtClean="0">
                          <a:solidFill>
                            <a:srgbClr val="FF00FF"/>
                          </a:solidFill>
                          <a:latin typeface="Courier New" panose="02070309020205020404" pitchFamily="49" charset="0"/>
                          <a:cs typeface="Courier New" panose="02070309020205020404" pitchFamily="49" charset="0"/>
                        </a:rPr>
                        <a:t>export DISPLAY=192.168.111.1:0</a:t>
                      </a:r>
                    </a:p>
                    <a:p>
                      <a:r>
                        <a:rPr lang="en-US" sz="1400" dirty="0" smtClean="0">
                          <a:solidFill>
                            <a:schemeClr val="bg1">
                              <a:lumMod val="95000"/>
                            </a:schemeClr>
                          </a:solidFill>
                          <a:latin typeface="Courier New" panose="02070309020205020404" pitchFamily="49" charset="0"/>
                          <a:cs typeface="Courier New" panose="02070309020205020404" pitchFamily="49" charset="0"/>
                        </a:rPr>
                        <a:t>$ </a:t>
                      </a:r>
                      <a:r>
                        <a:rPr lang="en-US" sz="1400" b="1" dirty="0" err="1" smtClean="0">
                          <a:solidFill>
                            <a:srgbClr val="FF00FF"/>
                          </a:solidFill>
                          <a:latin typeface="Courier New" panose="02070309020205020404" pitchFamily="49" charset="0"/>
                          <a:cs typeface="Courier New" panose="02070309020205020404" pitchFamily="49" charset="0"/>
                        </a:rPr>
                        <a:t>firefox</a:t>
                      </a:r>
                      <a:endParaRPr lang="en-US" sz="1400" b="1" dirty="0">
                        <a:solidFill>
                          <a:srgbClr val="FF00FF"/>
                        </a:solidFill>
                        <a:latin typeface="Courier New" panose="02070309020205020404" pitchFamily="49" charset="0"/>
                        <a:cs typeface="Courier New" panose="02070309020205020404" pitchFamily="49" charset="0"/>
                      </a:endParaRPr>
                    </a:p>
                  </a:txBody>
                  <a:tcPr>
                    <a:solidFill>
                      <a:schemeClr val="tx1"/>
                    </a:solidFill>
                  </a:tcPr>
                </a:tc>
                <a:extLst>
                  <a:ext uri="{0D108BD9-81ED-4DB2-BD59-A6C34878D82A}">
                    <a16:rowId xmlns:a16="http://schemas.microsoft.com/office/drawing/2014/main" val="2473890532"/>
                  </a:ext>
                </a:extLst>
              </a:tr>
            </a:tbl>
          </a:graphicData>
        </a:graphic>
      </p:graphicFrame>
      <p:pic>
        <p:nvPicPr>
          <p:cNvPr id="3" name="Picture 2"/>
          <p:cNvPicPr>
            <a:picLocks noChangeAspect="1"/>
          </p:cNvPicPr>
          <p:nvPr/>
        </p:nvPicPr>
        <p:blipFill>
          <a:blip r:embed="rId3"/>
          <a:stretch>
            <a:fillRect/>
          </a:stretch>
        </p:blipFill>
        <p:spPr>
          <a:xfrm>
            <a:off x="4191000" y="1974481"/>
            <a:ext cx="3962400" cy="4883519"/>
          </a:xfrm>
          <a:prstGeom prst="rect">
            <a:avLst/>
          </a:prstGeom>
        </p:spPr>
      </p:pic>
      <p:pic>
        <p:nvPicPr>
          <p:cNvPr id="5" name="Picture 4"/>
          <p:cNvPicPr>
            <a:picLocks noChangeAspect="1"/>
          </p:cNvPicPr>
          <p:nvPr/>
        </p:nvPicPr>
        <p:blipFill>
          <a:blip r:embed="rId4"/>
          <a:stretch>
            <a:fillRect/>
          </a:stretch>
        </p:blipFill>
        <p:spPr>
          <a:xfrm>
            <a:off x="8229600" y="1974481"/>
            <a:ext cx="3962400" cy="4883519"/>
          </a:xfrm>
          <a:prstGeom prst="rect">
            <a:avLst/>
          </a:prstGeom>
        </p:spPr>
      </p:pic>
    </p:spTree>
    <p:extLst>
      <p:ext uri="{BB962C8B-B14F-4D97-AF65-F5344CB8AC3E}">
        <p14:creationId xmlns:p14="http://schemas.microsoft.com/office/powerpoint/2010/main" val="356552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707136"/>
          </a:xfrm>
        </p:spPr>
        <p:txBody>
          <a:bodyPr>
            <a:normAutofit/>
          </a:bodyPr>
          <a:lstStyle/>
          <a:p>
            <a:r>
              <a:rPr lang="en-US" sz="4000" dirty="0" smtClean="0">
                <a:solidFill>
                  <a:srgbClr val="FF00FF"/>
                </a:solidFill>
              </a:rPr>
              <a:t>Remote Login: SSH Server and Client</a:t>
            </a:r>
            <a:endParaRPr lang="en-US" sz="4000" dirty="0">
              <a:solidFill>
                <a:srgbClr val="FF00FF"/>
              </a:solidFill>
            </a:endParaRPr>
          </a:p>
        </p:txBody>
      </p:sp>
      <p:sp>
        <p:nvSpPr>
          <p:cNvPr id="8" name="TextBox 7"/>
          <p:cNvSpPr txBox="1"/>
          <p:nvPr/>
        </p:nvSpPr>
        <p:spPr>
          <a:xfrm>
            <a:off x="76200" y="962305"/>
            <a:ext cx="6553200" cy="1754326"/>
          </a:xfrm>
          <a:prstGeom prst="rect">
            <a:avLst/>
          </a:prstGeom>
          <a:solidFill>
            <a:schemeClr val="tx1"/>
          </a:solidFill>
        </p:spPr>
        <p:txBody>
          <a:bodyPr wrap="square" rtlCol="0">
            <a:spAutoFit/>
          </a:bodyPr>
          <a:lstStyle/>
          <a:p>
            <a:r>
              <a:rPr lang="en-US" sz="1200" dirty="0" smtClean="0">
                <a:solidFill>
                  <a:schemeClr val="bg1">
                    <a:lumMod val="95000"/>
                  </a:schemeClr>
                </a:solidFill>
                <a:latin typeface="Courier New" panose="02070309020205020404" pitchFamily="49" charset="0"/>
                <a:cs typeface="Courier New" panose="02070309020205020404" pitchFamily="49" charset="0"/>
              </a:rPr>
              <a:t># </a:t>
            </a:r>
            <a:r>
              <a:rPr lang="en-US" sz="1200" b="1" dirty="0" smtClean="0">
                <a:solidFill>
                  <a:srgbClr val="FF00FF"/>
                </a:solidFill>
                <a:latin typeface="Courier New" panose="02070309020205020404" pitchFamily="49" charset="0"/>
                <a:cs typeface="Courier New" panose="02070309020205020404" pitchFamily="49" charset="0"/>
              </a:rPr>
              <a:t>apt install –y </a:t>
            </a:r>
            <a:r>
              <a:rPr lang="en-US" sz="1200" b="1" dirty="0" err="1" smtClean="0">
                <a:solidFill>
                  <a:srgbClr val="FF00FF"/>
                </a:solidFill>
                <a:latin typeface="Courier New" panose="02070309020205020404" pitchFamily="49" charset="0"/>
                <a:cs typeface="Courier New" panose="02070309020205020404" pitchFamily="49" charset="0"/>
              </a:rPr>
              <a:t>openssh</a:t>
            </a:r>
            <a:r>
              <a:rPr lang="en-US" sz="1200" b="1" dirty="0" smtClean="0">
                <a:solidFill>
                  <a:srgbClr val="FF00FF"/>
                </a:solidFill>
                <a:latin typeface="Courier New" panose="02070309020205020404" pitchFamily="49" charset="0"/>
                <a:cs typeface="Courier New" panose="02070309020205020404" pitchFamily="49" charset="0"/>
              </a:rPr>
              <a:t>-server</a:t>
            </a:r>
          </a:p>
          <a:p>
            <a:r>
              <a:rPr lang="en-US" sz="1200" dirty="0" smtClean="0">
                <a:solidFill>
                  <a:schemeClr val="bg1">
                    <a:lumMod val="95000"/>
                  </a:schemeClr>
                </a:solidFill>
                <a:latin typeface="Courier New" panose="02070309020205020404" pitchFamily="49" charset="0"/>
                <a:cs typeface="Courier New" panose="02070309020205020404" pitchFamily="49" charset="0"/>
              </a:rPr>
              <a:t>...</a:t>
            </a:r>
          </a:p>
          <a:p>
            <a:r>
              <a:rPr lang="en-US" sz="1200" dirty="0" smtClean="0">
                <a:solidFill>
                  <a:schemeClr val="bg1">
                    <a:lumMod val="95000"/>
                  </a:schemeClr>
                </a:solidFill>
                <a:latin typeface="Courier New" panose="02070309020205020404" pitchFamily="49" charset="0"/>
                <a:cs typeface="Courier New" panose="02070309020205020404" pitchFamily="49" charset="0"/>
              </a:rPr>
              <a:t># </a:t>
            </a:r>
            <a:r>
              <a:rPr lang="en-US" sz="1200" b="1" dirty="0" err="1" smtClean="0">
                <a:solidFill>
                  <a:srgbClr val="FF00FF"/>
                </a:solidFill>
                <a:latin typeface="Courier New" panose="02070309020205020404" pitchFamily="49" charset="0"/>
                <a:cs typeface="Courier New" panose="02070309020205020404" pitchFamily="49" charset="0"/>
              </a:rPr>
              <a:t>systemctl</a:t>
            </a:r>
            <a:r>
              <a:rPr lang="en-US" sz="1200" b="1" dirty="0" smtClean="0">
                <a:solidFill>
                  <a:srgbClr val="FF00FF"/>
                </a:solidFill>
                <a:latin typeface="Courier New" panose="02070309020205020404" pitchFamily="49" charset="0"/>
                <a:cs typeface="Courier New" panose="02070309020205020404" pitchFamily="49" charset="0"/>
              </a:rPr>
              <a:t> enable --now </a:t>
            </a:r>
            <a:r>
              <a:rPr lang="en-US" sz="1200" b="1" dirty="0" err="1" smtClean="0">
                <a:solidFill>
                  <a:srgbClr val="FF00FF"/>
                </a:solidFill>
                <a:latin typeface="Courier New" panose="02070309020205020404" pitchFamily="49" charset="0"/>
                <a:cs typeface="Courier New" panose="02070309020205020404" pitchFamily="49" charset="0"/>
              </a:rPr>
              <a:t>ssh</a:t>
            </a:r>
            <a:endParaRPr lang="en-US" sz="1200" b="1" dirty="0" smtClean="0">
              <a:solidFill>
                <a:srgbClr val="FF00FF"/>
              </a:solidFill>
              <a:latin typeface="Courier New" panose="02070309020205020404" pitchFamily="49" charset="0"/>
              <a:cs typeface="Courier New" panose="02070309020205020404" pitchFamily="49" charset="0"/>
            </a:endParaRPr>
          </a:p>
          <a:p>
            <a:r>
              <a:rPr lang="en-US" sz="1200" dirty="0" smtClean="0">
                <a:solidFill>
                  <a:schemeClr val="bg1">
                    <a:lumMod val="95000"/>
                  </a:schemeClr>
                </a:solidFill>
                <a:latin typeface="Courier New" panose="02070309020205020404" pitchFamily="49" charset="0"/>
                <a:cs typeface="Courier New" panose="02070309020205020404" pitchFamily="49" charset="0"/>
              </a:rPr>
              <a:t>...</a:t>
            </a:r>
          </a:p>
          <a:p>
            <a:endParaRPr lang="en-US" sz="1200" dirty="0">
              <a:solidFill>
                <a:schemeClr val="bg1">
                  <a:lumMod val="95000"/>
                </a:schemeClr>
              </a:solidFill>
              <a:latin typeface="Courier New" panose="02070309020205020404" pitchFamily="49" charset="0"/>
              <a:cs typeface="Courier New" panose="02070309020205020404" pitchFamily="49" charset="0"/>
            </a:endParaRPr>
          </a:p>
          <a:p>
            <a:r>
              <a:rPr lang="en-US" sz="1200" dirty="0">
                <a:solidFill>
                  <a:schemeClr val="bg1">
                    <a:lumMod val="95000"/>
                  </a:schemeClr>
                </a:solidFill>
                <a:latin typeface="Courier New" panose="02070309020205020404" pitchFamily="49" charset="0"/>
                <a:cs typeface="Courier New" panose="02070309020205020404" pitchFamily="49" charset="0"/>
              </a:rPr>
              <a:t># </a:t>
            </a:r>
            <a:r>
              <a:rPr lang="en-US" sz="1200" b="1" dirty="0" err="1">
                <a:solidFill>
                  <a:srgbClr val="FF00FF"/>
                </a:solidFill>
                <a:latin typeface="Courier New" panose="02070309020205020404" pitchFamily="49" charset="0"/>
                <a:cs typeface="Courier New" panose="02070309020205020404" pitchFamily="49" charset="0"/>
              </a:rPr>
              <a:t>ifconfig</a:t>
            </a:r>
            <a:r>
              <a:rPr lang="en-US" sz="1200" b="1" dirty="0">
                <a:solidFill>
                  <a:srgbClr val="FF00FF"/>
                </a:solidFill>
                <a:latin typeface="Courier New" panose="02070309020205020404" pitchFamily="49" charset="0"/>
                <a:cs typeface="Courier New" panose="02070309020205020404" pitchFamily="49" charset="0"/>
              </a:rPr>
              <a:t> </a:t>
            </a:r>
          </a:p>
          <a:p>
            <a:r>
              <a:rPr lang="en-US" sz="1200" dirty="0">
                <a:solidFill>
                  <a:schemeClr val="bg1">
                    <a:lumMod val="95000"/>
                  </a:schemeClr>
                </a:solidFill>
                <a:latin typeface="Courier New" panose="02070309020205020404" pitchFamily="49" charset="0"/>
                <a:cs typeface="Courier New" panose="02070309020205020404" pitchFamily="49" charset="0"/>
              </a:rPr>
              <a:t>ens33: flags=4163&lt;UP,BROADCAST,RUNNING,MULTICAST&gt;  </a:t>
            </a:r>
            <a:r>
              <a:rPr lang="en-US" sz="1200" dirty="0" err="1">
                <a:solidFill>
                  <a:schemeClr val="bg1">
                    <a:lumMod val="95000"/>
                  </a:schemeClr>
                </a:solidFill>
                <a:latin typeface="Courier New" panose="02070309020205020404" pitchFamily="49" charset="0"/>
                <a:cs typeface="Courier New" panose="02070309020205020404" pitchFamily="49" charset="0"/>
              </a:rPr>
              <a:t>mtu</a:t>
            </a:r>
            <a:r>
              <a:rPr lang="en-US" sz="1200" dirty="0">
                <a:solidFill>
                  <a:schemeClr val="bg1">
                    <a:lumMod val="95000"/>
                  </a:schemeClr>
                </a:solidFill>
                <a:latin typeface="Courier New" panose="02070309020205020404" pitchFamily="49" charset="0"/>
                <a:cs typeface="Courier New" panose="02070309020205020404" pitchFamily="49" charset="0"/>
              </a:rPr>
              <a:t> 1500</a:t>
            </a:r>
          </a:p>
          <a:p>
            <a:r>
              <a:rPr lang="en-US" sz="1200" dirty="0">
                <a:solidFill>
                  <a:schemeClr val="bg1">
                    <a:lumMod val="95000"/>
                  </a:schemeClr>
                </a:solidFill>
                <a:latin typeface="Courier New" panose="02070309020205020404" pitchFamily="49" charset="0"/>
                <a:cs typeface="Courier New" panose="02070309020205020404" pitchFamily="49" charset="0"/>
              </a:rPr>
              <a:t>        </a:t>
            </a:r>
            <a:r>
              <a:rPr lang="en-US" sz="1200" dirty="0" err="1">
                <a:solidFill>
                  <a:schemeClr val="bg1">
                    <a:lumMod val="95000"/>
                  </a:schemeClr>
                </a:solidFill>
                <a:latin typeface="Courier New" panose="02070309020205020404" pitchFamily="49" charset="0"/>
                <a:cs typeface="Courier New" panose="02070309020205020404" pitchFamily="49" charset="0"/>
              </a:rPr>
              <a:t>inet</a:t>
            </a:r>
            <a:r>
              <a:rPr lang="en-US" sz="1200" dirty="0">
                <a:solidFill>
                  <a:schemeClr val="bg1">
                    <a:lumMod val="95000"/>
                  </a:schemeClr>
                </a:solidFill>
                <a:latin typeface="Courier New" panose="02070309020205020404" pitchFamily="49" charset="0"/>
                <a:cs typeface="Courier New" panose="02070309020205020404" pitchFamily="49" charset="0"/>
              </a:rPr>
              <a:t> 192.168.111.145  </a:t>
            </a:r>
            <a:r>
              <a:rPr lang="en-US" sz="1200" dirty="0" err="1">
                <a:solidFill>
                  <a:schemeClr val="bg1">
                    <a:lumMod val="95000"/>
                  </a:schemeClr>
                </a:solidFill>
                <a:latin typeface="Courier New" panose="02070309020205020404" pitchFamily="49" charset="0"/>
                <a:cs typeface="Courier New" panose="02070309020205020404" pitchFamily="49" charset="0"/>
              </a:rPr>
              <a:t>netmask</a:t>
            </a:r>
            <a:r>
              <a:rPr lang="en-US" sz="1200" dirty="0">
                <a:solidFill>
                  <a:schemeClr val="bg1">
                    <a:lumMod val="95000"/>
                  </a:schemeClr>
                </a:solidFill>
                <a:latin typeface="Courier New" panose="02070309020205020404" pitchFamily="49" charset="0"/>
                <a:cs typeface="Courier New" panose="02070309020205020404" pitchFamily="49" charset="0"/>
              </a:rPr>
              <a:t> </a:t>
            </a:r>
            <a:r>
              <a:rPr lang="en-US" sz="1200" dirty="0" smtClean="0">
                <a:solidFill>
                  <a:schemeClr val="bg1">
                    <a:lumMod val="95000"/>
                  </a:schemeClr>
                </a:solidFill>
                <a:latin typeface="Courier New" panose="02070309020205020404" pitchFamily="49" charset="0"/>
                <a:cs typeface="Courier New" panose="02070309020205020404" pitchFamily="49" charset="0"/>
              </a:rPr>
              <a:t>255.255.255.0</a:t>
            </a:r>
          </a:p>
          <a:p>
            <a:r>
              <a:rPr lang="en-US" sz="1200" dirty="0" smtClean="0">
                <a:solidFill>
                  <a:schemeClr val="bg1">
                    <a:lumMod val="95000"/>
                  </a:schemeClr>
                </a:solidFill>
                <a:latin typeface="Courier New" panose="02070309020205020404" pitchFamily="49" charset="0"/>
                <a:cs typeface="Courier New" panose="02070309020205020404" pitchFamily="49" charset="0"/>
              </a:rPr>
              <a:t>...</a:t>
            </a:r>
          </a:p>
        </p:txBody>
      </p:sp>
      <p:sp>
        <p:nvSpPr>
          <p:cNvPr id="9" name="TextBox 8"/>
          <p:cNvSpPr txBox="1"/>
          <p:nvPr/>
        </p:nvSpPr>
        <p:spPr>
          <a:xfrm>
            <a:off x="76200" y="2895600"/>
            <a:ext cx="7924800" cy="2492990"/>
          </a:xfrm>
          <a:prstGeom prst="rect">
            <a:avLst/>
          </a:prstGeom>
          <a:solidFill>
            <a:schemeClr val="tx1"/>
          </a:solidFill>
        </p:spPr>
        <p:txBody>
          <a:bodyPr wrap="square" rtlCol="0">
            <a:spAutoFit/>
          </a:bodyPr>
          <a:lstStyle/>
          <a:p>
            <a:r>
              <a:rPr lang="en-US" sz="1200" dirty="0">
                <a:solidFill>
                  <a:schemeClr val="bg1">
                    <a:lumMod val="95000"/>
                  </a:schemeClr>
                </a:solidFill>
                <a:latin typeface="Courier New" panose="02070309020205020404" pitchFamily="49" charset="0"/>
                <a:cs typeface="Courier New" panose="02070309020205020404" pitchFamily="49" charset="0"/>
              </a:rPr>
              <a:t># </a:t>
            </a:r>
            <a:r>
              <a:rPr lang="en-US" sz="1200" dirty="0" err="1">
                <a:solidFill>
                  <a:schemeClr val="bg1">
                    <a:lumMod val="95000"/>
                  </a:schemeClr>
                </a:solidFill>
                <a:latin typeface="Courier New" panose="02070309020205020404" pitchFamily="49" charset="0"/>
                <a:cs typeface="Courier New" panose="02070309020205020404" pitchFamily="49" charset="0"/>
              </a:rPr>
              <a:t>chet@chet</a:t>
            </a:r>
            <a:r>
              <a:rPr lang="en-US" sz="1200" dirty="0">
                <a:solidFill>
                  <a:schemeClr val="bg1">
                    <a:lumMod val="95000"/>
                  </a:schemeClr>
                </a:solidFill>
                <a:latin typeface="Courier New" panose="02070309020205020404" pitchFamily="49" charset="0"/>
                <a:cs typeface="Courier New" panose="02070309020205020404" pitchFamily="49" charset="0"/>
              </a:rPr>
              <a:t>:~$ </a:t>
            </a:r>
            <a:r>
              <a:rPr lang="en-US" sz="1200" b="1" dirty="0" err="1">
                <a:solidFill>
                  <a:srgbClr val="FF00FF"/>
                </a:solidFill>
                <a:latin typeface="Courier New" panose="02070309020205020404" pitchFamily="49" charset="0"/>
                <a:cs typeface="Courier New" panose="02070309020205020404" pitchFamily="49" charset="0"/>
              </a:rPr>
              <a:t>ssh</a:t>
            </a:r>
            <a:r>
              <a:rPr lang="en-US" sz="1200" b="1" dirty="0">
                <a:solidFill>
                  <a:srgbClr val="FF00FF"/>
                </a:solidFill>
                <a:latin typeface="Courier New" panose="02070309020205020404" pitchFamily="49" charset="0"/>
                <a:cs typeface="Courier New" panose="02070309020205020404" pitchFamily="49" charset="0"/>
              </a:rPr>
              <a:t> -l </a:t>
            </a:r>
            <a:r>
              <a:rPr lang="en-US" sz="1200" b="1" dirty="0" err="1">
                <a:solidFill>
                  <a:srgbClr val="FF00FF"/>
                </a:solidFill>
                <a:latin typeface="Courier New" panose="02070309020205020404" pitchFamily="49" charset="0"/>
                <a:cs typeface="Courier New" panose="02070309020205020404" pitchFamily="49" charset="0"/>
              </a:rPr>
              <a:t>chet</a:t>
            </a:r>
            <a:r>
              <a:rPr lang="en-US" sz="1200" b="1" dirty="0">
                <a:solidFill>
                  <a:srgbClr val="FF00FF"/>
                </a:solidFill>
                <a:latin typeface="Courier New" panose="02070309020205020404" pitchFamily="49" charset="0"/>
                <a:cs typeface="Courier New" panose="02070309020205020404" pitchFamily="49" charset="0"/>
              </a:rPr>
              <a:t> 192.168.111.145</a:t>
            </a:r>
          </a:p>
          <a:p>
            <a:r>
              <a:rPr lang="en-US" sz="1200" dirty="0">
                <a:solidFill>
                  <a:schemeClr val="bg1">
                    <a:lumMod val="95000"/>
                  </a:schemeClr>
                </a:solidFill>
                <a:latin typeface="Courier New" panose="02070309020205020404" pitchFamily="49" charset="0"/>
                <a:cs typeface="Courier New" panose="02070309020205020404" pitchFamily="49" charset="0"/>
              </a:rPr>
              <a:t>The authenticity of host '192.168.111.145 (192.168.111.145)' can't be established.</a:t>
            </a:r>
          </a:p>
          <a:p>
            <a:r>
              <a:rPr lang="en-US" sz="1200" dirty="0">
                <a:solidFill>
                  <a:schemeClr val="bg1">
                    <a:lumMod val="95000"/>
                  </a:schemeClr>
                </a:solidFill>
                <a:latin typeface="Courier New" panose="02070309020205020404" pitchFamily="49" charset="0"/>
                <a:cs typeface="Courier New" panose="02070309020205020404" pitchFamily="49" charset="0"/>
              </a:rPr>
              <a:t>ED25519 key fingerprint is SHA256:FRjT4bqRSZHuUh2ZxGOP9tuyAFtzibcZOOTjlRjPKb4.</a:t>
            </a:r>
          </a:p>
          <a:p>
            <a:r>
              <a:rPr lang="en-US" sz="1200" dirty="0">
                <a:solidFill>
                  <a:schemeClr val="bg1">
                    <a:lumMod val="95000"/>
                  </a:schemeClr>
                </a:solidFill>
                <a:latin typeface="Courier New" panose="02070309020205020404" pitchFamily="49" charset="0"/>
                <a:cs typeface="Courier New" panose="02070309020205020404" pitchFamily="49" charset="0"/>
              </a:rPr>
              <a:t>This key is not known by any other names</a:t>
            </a:r>
          </a:p>
          <a:p>
            <a:r>
              <a:rPr lang="en-US" sz="1200" dirty="0">
                <a:solidFill>
                  <a:schemeClr val="bg1">
                    <a:lumMod val="95000"/>
                  </a:schemeClr>
                </a:solidFill>
                <a:latin typeface="Courier New" panose="02070309020205020404" pitchFamily="49" charset="0"/>
                <a:cs typeface="Courier New" panose="02070309020205020404" pitchFamily="49" charset="0"/>
              </a:rPr>
              <a:t>Are you sure you want to continue connecting (yes/no/[fingerprint])? yes</a:t>
            </a:r>
          </a:p>
          <a:p>
            <a:r>
              <a:rPr lang="en-US" sz="1200" dirty="0">
                <a:solidFill>
                  <a:schemeClr val="bg1">
                    <a:lumMod val="95000"/>
                  </a:schemeClr>
                </a:solidFill>
                <a:latin typeface="Courier New" panose="02070309020205020404" pitchFamily="49" charset="0"/>
                <a:cs typeface="Courier New" panose="02070309020205020404" pitchFamily="49" charset="0"/>
              </a:rPr>
              <a:t>Warning: Permanently added '192.168.111.145' (ED25519) to the list of known hosts.</a:t>
            </a:r>
          </a:p>
          <a:p>
            <a:r>
              <a:rPr lang="en-US" sz="1200" dirty="0">
                <a:solidFill>
                  <a:schemeClr val="bg1">
                    <a:lumMod val="95000"/>
                  </a:schemeClr>
                </a:solidFill>
                <a:latin typeface="Courier New" panose="02070309020205020404" pitchFamily="49" charset="0"/>
                <a:cs typeface="Courier New" panose="02070309020205020404" pitchFamily="49" charset="0"/>
              </a:rPr>
              <a:t>chet@192.168.111.145's password: </a:t>
            </a:r>
          </a:p>
          <a:p>
            <a:r>
              <a:rPr lang="en-US" sz="1200" dirty="0">
                <a:solidFill>
                  <a:schemeClr val="bg1">
                    <a:lumMod val="95000"/>
                  </a:schemeClr>
                </a:solidFill>
                <a:latin typeface="Courier New" panose="02070309020205020404" pitchFamily="49" charset="0"/>
                <a:cs typeface="Courier New" panose="02070309020205020404" pitchFamily="49" charset="0"/>
              </a:rPr>
              <a:t>Welcome to Ubuntu 22.04.3 LTS (GNU/Linux 6.2.0-34-generic x86_64)</a:t>
            </a:r>
          </a:p>
          <a:p>
            <a:endParaRPr lang="en-US" sz="1200" dirty="0">
              <a:solidFill>
                <a:schemeClr val="bg1">
                  <a:lumMod val="95000"/>
                </a:schemeClr>
              </a:solidFill>
              <a:latin typeface="Courier New" panose="02070309020205020404" pitchFamily="49" charset="0"/>
              <a:cs typeface="Courier New" panose="02070309020205020404" pitchFamily="49" charset="0"/>
            </a:endParaRPr>
          </a:p>
          <a:p>
            <a:r>
              <a:rPr lang="en-US" sz="1200" dirty="0" smtClean="0">
                <a:solidFill>
                  <a:schemeClr val="bg1">
                    <a:lumMod val="95000"/>
                  </a:schemeClr>
                </a:solidFill>
                <a:latin typeface="Courier New" panose="02070309020205020404" pitchFamily="49" charset="0"/>
                <a:cs typeface="Courier New" panose="02070309020205020404" pitchFamily="49" charset="0"/>
              </a:rPr>
              <a:t>...</a:t>
            </a:r>
            <a:endParaRPr lang="en-US" sz="1200" dirty="0">
              <a:solidFill>
                <a:schemeClr val="bg1">
                  <a:lumMod val="95000"/>
                </a:schemeClr>
              </a:solidFill>
              <a:latin typeface="Courier New" panose="02070309020205020404" pitchFamily="49" charset="0"/>
              <a:cs typeface="Courier New" panose="02070309020205020404" pitchFamily="49" charset="0"/>
            </a:endParaRPr>
          </a:p>
          <a:p>
            <a:endParaRPr lang="en-US" sz="1200" dirty="0">
              <a:solidFill>
                <a:schemeClr val="bg1">
                  <a:lumMod val="95000"/>
                </a:schemeClr>
              </a:solidFill>
              <a:latin typeface="Courier New" panose="02070309020205020404" pitchFamily="49" charset="0"/>
              <a:cs typeface="Courier New" panose="02070309020205020404" pitchFamily="49" charset="0"/>
            </a:endParaRPr>
          </a:p>
          <a:p>
            <a:r>
              <a:rPr lang="en-US" sz="1200" dirty="0">
                <a:solidFill>
                  <a:schemeClr val="bg1">
                    <a:lumMod val="95000"/>
                  </a:schemeClr>
                </a:solidFill>
                <a:latin typeface="Courier New" panose="02070309020205020404" pitchFamily="49" charset="0"/>
                <a:cs typeface="Courier New" panose="02070309020205020404" pitchFamily="49" charset="0"/>
              </a:rPr>
              <a:t>Last login: Mon Oct  9 13:28:04 2023 from 192.168.111.1</a:t>
            </a:r>
          </a:p>
          <a:p>
            <a:r>
              <a:rPr lang="en-US" sz="1200" dirty="0" err="1">
                <a:solidFill>
                  <a:schemeClr val="bg1">
                    <a:lumMod val="95000"/>
                  </a:schemeClr>
                </a:solidFill>
                <a:latin typeface="Courier New" panose="02070309020205020404" pitchFamily="49" charset="0"/>
                <a:cs typeface="Courier New" panose="02070309020205020404" pitchFamily="49" charset="0"/>
              </a:rPr>
              <a:t>chet@chet</a:t>
            </a:r>
            <a:r>
              <a:rPr lang="en-US" sz="1200" dirty="0" smtClean="0">
                <a:solidFill>
                  <a:schemeClr val="bg1">
                    <a:lumMod val="95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2202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Similarities to Windows</a:t>
            </a:r>
          </a:p>
        </p:txBody>
      </p:sp>
      <p:sp>
        <p:nvSpPr>
          <p:cNvPr id="7" name="TextBox 6"/>
          <p:cNvSpPr txBox="1"/>
          <p:nvPr/>
        </p:nvSpPr>
        <p:spPr>
          <a:xfrm>
            <a:off x="166914" y="1066800"/>
            <a:ext cx="4564742"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Change Background</a:t>
            </a:r>
          </a:p>
          <a:p>
            <a:pPr marL="285750" indent="-285750">
              <a:buFont typeface="Arial" panose="020B0604020202020204" pitchFamily="34" charset="0"/>
              <a:buChar char="•"/>
            </a:pPr>
            <a:r>
              <a:rPr lang="en-US" sz="2000" dirty="0"/>
              <a:t>Display Settings</a:t>
            </a:r>
          </a:p>
          <a:p>
            <a:pPr marL="285750" indent="-285750">
              <a:buFont typeface="Arial" panose="020B0604020202020204" pitchFamily="34" charset="0"/>
              <a:buChar char="•"/>
            </a:pPr>
            <a:r>
              <a:rPr lang="en-US" sz="2000" dirty="0"/>
              <a:t>Listing and Switching Between Windows</a:t>
            </a:r>
          </a:p>
          <a:p>
            <a:pPr marL="285750" indent="-285750">
              <a:buFont typeface="Arial" panose="020B0604020202020204" pitchFamily="34" charset="0"/>
              <a:buChar char="•"/>
            </a:pPr>
            <a:r>
              <a:rPr lang="en-US" sz="2000" dirty="0"/>
              <a:t>Lock Screen</a:t>
            </a:r>
          </a:p>
          <a:p>
            <a:pPr marL="285750" indent="-285750">
              <a:buFont typeface="Arial" panose="020B0604020202020204" pitchFamily="34" charset="0"/>
              <a:buChar char="•"/>
            </a:pPr>
            <a:r>
              <a:rPr lang="en-US" sz="2000" dirty="0"/>
              <a:t>Log out, Power Off, or Switch User</a:t>
            </a:r>
          </a:p>
          <a:p>
            <a:pPr marL="285750" indent="-285750">
              <a:buFont typeface="Arial" panose="020B0604020202020204" pitchFamily="34" charset="0"/>
              <a:buChar char="•"/>
            </a:pPr>
            <a:r>
              <a:rPr lang="en-US" sz="2000" dirty="0"/>
              <a:t>Sound Volume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201595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6082222" cy="1066799"/>
          </a:xfrm>
        </p:spPr>
        <p:txBody>
          <a:bodyPr>
            <a:normAutofit fontScale="90000"/>
          </a:bodyPr>
          <a:lstStyle/>
          <a:p>
            <a:r>
              <a:rPr lang="en-US" sz="4000" dirty="0" smtClean="0">
                <a:solidFill>
                  <a:srgbClr val="FF00FF"/>
                </a:solidFill>
              </a:rPr>
              <a:t>Remote Login: </a:t>
            </a:r>
            <a:r>
              <a:rPr lang="en-US" sz="4000" dirty="0" err="1" smtClean="0">
                <a:solidFill>
                  <a:srgbClr val="FF00FF"/>
                </a:solidFill>
              </a:rPr>
              <a:t>PuTTY</a:t>
            </a:r>
            <a:r>
              <a:rPr lang="en-US" sz="4000" dirty="0" smtClean="0">
                <a:solidFill>
                  <a:srgbClr val="FF00FF"/>
                </a:solidFill>
              </a:rPr>
              <a:t> Download </a:t>
            </a:r>
            <a:br>
              <a:rPr lang="en-US" sz="4000" dirty="0" smtClean="0">
                <a:solidFill>
                  <a:srgbClr val="FF00FF"/>
                </a:solidFill>
              </a:rPr>
            </a:br>
            <a:r>
              <a:rPr lang="en-US" sz="4000" dirty="0" smtClean="0">
                <a:solidFill>
                  <a:srgbClr val="FF00FF"/>
                </a:solidFill>
              </a:rPr>
              <a:t>(SSH Client for Windows)</a:t>
            </a:r>
            <a:endParaRPr lang="en-US" sz="4000" dirty="0">
              <a:solidFill>
                <a:srgbClr val="FF00FF"/>
              </a:solidFill>
            </a:endParaRPr>
          </a:p>
        </p:txBody>
      </p:sp>
      <p:pic>
        <p:nvPicPr>
          <p:cNvPr id="5" name="Picture 4"/>
          <p:cNvPicPr>
            <a:picLocks noChangeAspect="1"/>
          </p:cNvPicPr>
          <p:nvPr/>
        </p:nvPicPr>
        <p:blipFill rotWithShape="1">
          <a:blip r:embed="rId2"/>
          <a:srcRect b="65577"/>
          <a:stretch/>
        </p:blipFill>
        <p:spPr>
          <a:xfrm>
            <a:off x="228600" y="1922532"/>
            <a:ext cx="7794171" cy="2504486"/>
          </a:xfrm>
          <a:prstGeom prst="rect">
            <a:avLst/>
          </a:prstGeom>
        </p:spPr>
      </p:pic>
      <p:pic>
        <p:nvPicPr>
          <p:cNvPr id="3" name="Picture 2"/>
          <p:cNvPicPr>
            <a:picLocks noChangeAspect="1"/>
          </p:cNvPicPr>
          <p:nvPr/>
        </p:nvPicPr>
        <p:blipFill rotWithShape="1">
          <a:blip r:embed="rId3"/>
          <a:srcRect t="4598" r="26334"/>
          <a:stretch/>
        </p:blipFill>
        <p:spPr>
          <a:xfrm>
            <a:off x="6234622" y="533400"/>
            <a:ext cx="5957378" cy="6324600"/>
          </a:xfrm>
          <a:prstGeom prst="rect">
            <a:avLst/>
          </a:prstGeom>
          <a:ln>
            <a:solidFill>
              <a:schemeClr val="accent1"/>
            </a:solidFill>
          </a:ln>
        </p:spPr>
      </p:pic>
      <p:sp>
        <p:nvSpPr>
          <p:cNvPr id="6" name="TextBox 5"/>
          <p:cNvSpPr txBox="1"/>
          <p:nvPr/>
        </p:nvSpPr>
        <p:spPr>
          <a:xfrm>
            <a:off x="228600" y="1238101"/>
            <a:ext cx="2743443"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Go to </a:t>
            </a:r>
            <a:r>
              <a:rPr lang="en-US" dirty="0" smtClean="0">
                <a:hlinkClick r:id="rId4"/>
              </a:rPr>
              <a:t>https://putty.org/</a:t>
            </a:r>
            <a:endParaRPr lang="en-US" dirty="0" smtClean="0"/>
          </a:p>
          <a:p>
            <a:pPr marL="285750" indent="-285750">
              <a:buFont typeface="Arial" panose="020B0604020202020204" pitchFamily="34" charset="0"/>
              <a:buChar char="•"/>
            </a:pPr>
            <a:r>
              <a:rPr lang="en-US" dirty="0" smtClean="0"/>
              <a:t>Click “Download </a:t>
            </a:r>
            <a:r>
              <a:rPr lang="en-US" dirty="0" err="1" smtClean="0"/>
              <a:t>PuTTY</a:t>
            </a:r>
            <a:r>
              <a:rPr lang="en-US" dirty="0" smtClean="0"/>
              <a:t>”</a:t>
            </a:r>
            <a:endParaRPr lang="en-US" dirty="0"/>
          </a:p>
        </p:txBody>
      </p:sp>
      <p:sp>
        <p:nvSpPr>
          <p:cNvPr id="7" name="Rectangle 6"/>
          <p:cNvSpPr/>
          <p:nvPr/>
        </p:nvSpPr>
        <p:spPr>
          <a:xfrm>
            <a:off x="6553200" y="6248400"/>
            <a:ext cx="3429000" cy="228600"/>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1088486" y="2321993"/>
            <a:ext cx="4305300" cy="4210050"/>
          </a:xfrm>
          <a:prstGeom prst="rect">
            <a:avLst/>
          </a:prstGeom>
        </p:spPr>
      </p:pic>
    </p:spTree>
    <p:extLst>
      <p:ext uri="{BB962C8B-B14F-4D97-AF65-F5344CB8AC3E}">
        <p14:creationId xmlns:p14="http://schemas.microsoft.com/office/powerpoint/2010/main" val="32758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838200"/>
          </a:xfrm>
        </p:spPr>
        <p:txBody>
          <a:bodyPr>
            <a:normAutofit/>
          </a:bodyPr>
          <a:lstStyle/>
          <a:p>
            <a:r>
              <a:rPr lang="en-US" sz="4000" dirty="0" smtClean="0">
                <a:solidFill>
                  <a:srgbClr val="FF00FF"/>
                </a:solidFill>
              </a:rPr>
              <a:t>Remote Login: </a:t>
            </a:r>
            <a:r>
              <a:rPr lang="en-US" sz="4000" dirty="0" err="1" smtClean="0">
                <a:solidFill>
                  <a:srgbClr val="FF00FF"/>
                </a:solidFill>
              </a:rPr>
              <a:t>PuTTY</a:t>
            </a:r>
            <a:r>
              <a:rPr lang="en-US" sz="4000" dirty="0" smtClean="0">
                <a:solidFill>
                  <a:srgbClr val="FF00FF"/>
                </a:solidFill>
              </a:rPr>
              <a:t> Download (SSH Client for Windows)</a:t>
            </a:r>
            <a:endParaRPr lang="en-US" sz="4000" dirty="0">
              <a:solidFill>
                <a:srgbClr val="FF00FF"/>
              </a:solidFill>
            </a:endParaRPr>
          </a:p>
        </p:txBody>
      </p:sp>
      <p:pic>
        <p:nvPicPr>
          <p:cNvPr id="8" name="Picture 7"/>
          <p:cNvPicPr>
            <a:picLocks noChangeAspect="1"/>
          </p:cNvPicPr>
          <p:nvPr/>
        </p:nvPicPr>
        <p:blipFill>
          <a:blip r:embed="rId2"/>
          <a:stretch>
            <a:fillRect/>
          </a:stretch>
        </p:blipFill>
        <p:spPr>
          <a:xfrm>
            <a:off x="3883334" y="1057275"/>
            <a:ext cx="3752850" cy="3669822"/>
          </a:xfrm>
          <a:prstGeom prst="rect">
            <a:avLst/>
          </a:prstGeom>
        </p:spPr>
      </p:pic>
      <p:pic>
        <p:nvPicPr>
          <p:cNvPr id="4" name="Picture 3"/>
          <p:cNvPicPr>
            <a:picLocks noChangeAspect="1"/>
          </p:cNvPicPr>
          <p:nvPr/>
        </p:nvPicPr>
        <p:blipFill>
          <a:blip r:embed="rId3"/>
          <a:stretch>
            <a:fillRect/>
          </a:stretch>
        </p:blipFill>
        <p:spPr>
          <a:xfrm>
            <a:off x="7788584" y="1057275"/>
            <a:ext cx="4251016" cy="2914271"/>
          </a:xfrm>
          <a:prstGeom prst="rect">
            <a:avLst/>
          </a:prstGeom>
        </p:spPr>
      </p:pic>
      <p:pic>
        <p:nvPicPr>
          <p:cNvPr id="9" name="Picture 8"/>
          <p:cNvPicPr>
            <a:picLocks noChangeAspect="1"/>
          </p:cNvPicPr>
          <p:nvPr/>
        </p:nvPicPr>
        <p:blipFill rotWithShape="1">
          <a:blip r:embed="rId4"/>
          <a:srcRect r="29313" b="62183"/>
          <a:stretch/>
        </p:blipFill>
        <p:spPr>
          <a:xfrm>
            <a:off x="3883334" y="5458348"/>
            <a:ext cx="3752850" cy="1361552"/>
          </a:xfrm>
          <a:prstGeom prst="rect">
            <a:avLst/>
          </a:prstGeom>
          <a:ln>
            <a:solidFill>
              <a:schemeClr val="accent1"/>
            </a:solidFill>
          </a:ln>
        </p:spPr>
      </p:pic>
      <p:pic>
        <p:nvPicPr>
          <p:cNvPr id="10" name="Picture 9"/>
          <p:cNvPicPr>
            <a:picLocks noChangeAspect="1"/>
          </p:cNvPicPr>
          <p:nvPr/>
        </p:nvPicPr>
        <p:blipFill rotWithShape="1">
          <a:blip r:embed="rId5"/>
          <a:srcRect r="16523" b="18274"/>
          <a:stretch/>
        </p:blipFill>
        <p:spPr>
          <a:xfrm>
            <a:off x="7788584" y="3997576"/>
            <a:ext cx="4251016" cy="2822324"/>
          </a:xfrm>
          <a:prstGeom prst="rect">
            <a:avLst/>
          </a:prstGeom>
          <a:ln>
            <a:solidFill>
              <a:schemeClr val="accent1"/>
            </a:solidFill>
          </a:ln>
        </p:spPr>
      </p:pic>
    </p:spTree>
    <p:extLst>
      <p:ext uri="{BB962C8B-B14F-4D97-AF65-F5344CB8AC3E}">
        <p14:creationId xmlns:p14="http://schemas.microsoft.com/office/powerpoint/2010/main" val="410721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FileZilla: File Transfer Using SFTP</a:t>
            </a:r>
            <a:endParaRPr lang="en-US" sz="4000" dirty="0">
              <a:solidFill>
                <a:srgbClr val="FF00FF"/>
              </a:solidFill>
            </a:endParaRPr>
          </a:p>
        </p:txBody>
      </p:sp>
      <p:pic>
        <p:nvPicPr>
          <p:cNvPr id="3" name="Picture 2"/>
          <p:cNvPicPr>
            <a:picLocks noChangeAspect="1"/>
          </p:cNvPicPr>
          <p:nvPr/>
        </p:nvPicPr>
        <p:blipFill rotWithShape="1">
          <a:blip r:embed="rId2"/>
          <a:srcRect b="37349"/>
          <a:stretch/>
        </p:blipFill>
        <p:spPr>
          <a:xfrm>
            <a:off x="2438400" y="914400"/>
            <a:ext cx="9753600" cy="5943600"/>
          </a:xfrm>
          <a:prstGeom prst="rect">
            <a:avLst/>
          </a:prstGeom>
          <a:ln>
            <a:solidFill>
              <a:schemeClr val="accent1"/>
            </a:solidFill>
          </a:ln>
        </p:spPr>
      </p:pic>
    </p:spTree>
    <p:extLst>
      <p:ext uri="{BB962C8B-B14F-4D97-AF65-F5344CB8AC3E}">
        <p14:creationId xmlns:p14="http://schemas.microsoft.com/office/powerpoint/2010/main" val="84056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Do I Need Anti-Virus Software?</a:t>
            </a:r>
          </a:p>
        </p:txBody>
      </p:sp>
      <p:sp>
        <p:nvSpPr>
          <p:cNvPr id="7" name="TextBox 6"/>
          <p:cNvSpPr txBox="1"/>
          <p:nvPr/>
        </p:nvSpPr>
        <p:spPr>
          <a:xfrm>
            <a:off x="152400" y="1066800"/>
            <a:ext cx="10744200" cy="4247317"/>
          </a:xfrm>
          <a:prstGeom prst="rect">
            <a:avLst/>
          </a:prstGeom>
          <a:noFill/>
          <a:ln>
            <a:solidFill>
              <a:schemeClr val="accent1"/>
            </a:solidFill>
          </a:ln>
        </p:spPr>
        <p:txBody>
          <a:bodyPr wrap="square" rtlCol="0">
            <a:spAutoFit/>
          </a:bodyPr>
          <a:lstStyle/>
          <a:p>
            <a:pPr marL="285750" indent="-285750" fontAlgn="base">
              <a:buFont typeface="Arial" panose="020B0604020202020204" pitchFamily="34" charset="0"/>
              <a:buChar char="•"/>
            </a:pPr>
            <a:r>
              <a:rPr lang="en-US" dirty="0"/>
              <a:t>If you are used to Windows or Mac OS, you are probably also used to having anti-virus software running all of the time. Anti-virus software runs in the background, constantly checking for computer viruses that might find their way onto your computer and cause problems.</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Anti-virus software does exist for Linux, but you probably don’t need to use it. Viruses that affect Linux are still very rare. Some argue that this is because Linux is not as widely used as other operating systems, so no one writes viruses for it. Others argue that Linux is intrinsically more secure, and security problems that viruses could make use of are fixed very quickly.</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Whatever the reason, Linux viruses are so rare that you don’t really need to worry about them at the moment.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If you want to be extra-safe, or if you want to check for viruses in files that you are passing between yourself and people using Windows and Mac OS, you can still install anti-virus software. Check in the software installer or search online; a number of applications are available.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91756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vert="horz" lIns="91440" tIns="45720" rIns="91440" bIns="45720" rtlCol="0" anchor="ctr">
            <a:normAutofit/>
          </a:bodyPr>
          <a:lstStyle/>
          <a:p>
            <a:r>
              <a:rPr lang="en-US" sz="4000" dirty="0">
                <a:solidFill>
                  <a:srgbClr val="FF00FF"/>
                </a:solidFill>
              </a:rPr>
              <a:t>Useful keyboard shortcuts</a:t>
            </a:r>
          </a:p>
        </p:txBody>
      </p:sp>
      <p:sp>
        <p:nvSpPr>
          <p:cNvPr id="7" name="TextBox 6"/>
          <p:cNvSpPr txBox="1"/>
          <p:nvPr/>
        </p:nvSpPr>
        <p:spPr>
          <a:xfrm>
            <a:off x="152401" y="762001"/>
            <a:ext cx="5079318" cy="923330"/>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t>Getting around the desktop:</a:t>
            </a:r>
          </a:p>
          <a:p>
            <a:r>
              <a:rPr lang="en-US" dirty="0"/>
              <a:t>(</a:t>
            </a:r>
            <a:r>
              <a:rPr lang="en-US" dirty="0">
                <a:hlinkClick r:id="rId2"/>
              </a:rPr>
              <a:t>https://help.ubuntu.com/stable/ubuntu-help/shell-keyboard-shortcuts.html.en</a:t>
            </a:r>
            <a:r>
              <a:rPr lang="en-US" dirty="0"/>
              <a:t>)</a:t>
            </a:r>
          </a:p>
        </p:txBody>
      </p:sp>
      <p:pic>
        <p:nvPicPr>
          <p:cNvPr id="3" name="Picture 2"/>
          <p:cNvPicPr>
            <a:picLocks noChangeAspect="1"/>
          </p:cNvPicPr>
          <p:nvPr/>
        </p:nvPicPr>
        <p:blipFill>
          <a:blip r:embed="rId3"/>
          <a:stretch>
            <a:fillRect/>
          </a:stretch>
        </p:blipFill>
        <p:spPr>
          <a:xfrm>
            <a:off x="5384118" y="762001"/>
            <a:ext cx="6807881" cy="6095999"/>
          </a:xfrm>
          <a:prstGeom prst="rect">
            <a:avLst/>
          </a:prstGeom>
          <a:ln>
            <a:solidFill>
              <a:schemeClr val="accent1"/>
            </a:solidFill>
          </a:ln>
        </p:spPr>
      </p:pic>
    </p:spTree>
    <p:extLst>
      <p:ext uri="{BB962C8B-B14F-4D97-AF65-F5344CB8AC3E}">
        <p14:creationId xmlns:p14="http://schemas.microsoft.com/office/powerpoint/2010/main" val="4134603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What do the icons in the top bar mean?</a:t>
            </a:r>
          </a:p>
        </p:txBody>
      </p:sp>
      <p:sp>
        <p:nvSpPr>
          <p:cNvPr id="7" name="TextBox 6"/>
          <p:cNvSpPr txBox="1"/>
          <p:nvPr/>
        </p:nvSpPr>
        <p:spPr>
          <a:xfrm>
            <a:off x="152400" y="914400"/>
            <a:ext cx="8229600" cy="2308324"/>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hlinkClick r:id="rId2" tooltip="Accessibility icons"/>
              </a:rPr>
              <a:t>Accessibility icons</a:t>
            </a:r>
            <a:endParaRPr lang="en-US" dirty="0"/>
          </a:p>
          <a:p>
            <a:pPr marL="285750" indent="-285750" fontAlgn="base">
              <a:buFont typeface="Arial" panose="020B0604020202020204" pitchFamily="34" charset="0"/>
              <a:buChar char="•"/>
            </a:pPr>
            <a:r>
              <a:rPr lang="en-US" dirty="0">
                <a:hlinkClick r:id="rId3" tooltip="Audio icons"/>
              </a:rPr>
              <a:t>Audio icons</a:t>
            </a:r>
            <a:endParaRPr lang="en-US" dirty="0"/>
          </a:p>
          <a:p>
            <a:pPr marL="285750" indent="-285750" fontAlgn="base">
              <a:buFont typeface="Arial" panose="020B0604020202020204" pitchFamily="34" charset="0"/>
              <a:buChar char="•"/>
            </a:pPr>
            <a:r>
              <a:rPr lang="en-US" dirty="0">
                <a:hlinkClick r:id="rId4" tooltip="Battery icons"/>
              </a:rPr>
              <a:t>Battery icons</a:t>
            </a:r>
            <a:endParaRPr lang="en-US" dirty="0"/>
          </a:p>
          <a:p>
            <a:pPr marL="285750" indent="-285750" fontAlgn="base">
              <a:buFont typeface="Arial" panose="020B0604020202020204" pitchFamily="34" charset="0"/>
              <a:buChar char="•"/>
            </a:pPr>
            <a:r>
              <a:rPr lang="en-US" dirty="0">
                <a:hlinkClick r:id="rId5" tooltip="Bluetooth icons"/>
              </a:rPr>
              <a:t>Bluetooth icons</a:t>
            </a:r>
            <a:endParaRPr lang="en-US" dirty="0"/>
          </a:p>
          <a:p>
            <a:pPr marL="285750" indent="-285750" fontAlgn="base">
              <a:buFont typeface="Arial" panose="020B0604020202020204" pitchFamily="34" charset="0"/>
              <a:buChar char="•"/>
            </a:pPr>
            <a:r>
              <a:rPr lang="en-US" dirty="0">
                <a:hlinkClick r:id="rId6" tooltip="Networking icons"/>
              </a:rPr>
              <a:t>Networking icons</a:t>
            </a:r>
            <a:endParaRPr lang="en-US" dirty="0"/>
          </a:p>
          <a:p>
            <a:pPr marL="285750" indent="-285750" fontAlgn="base">
              <a:buFont typeface="Arial" panose="020B0604020202020204" pitchFamily="34" charset="0"/>
              <a:buChar char="•"/>
            </a:pPr>
            <a:r>
              <a:rPr lang="en-US" dirty="0">
                <a:hlinkClick r:id="rId7" tooltip="Other icons"/>
              </a:rPr>
              <a:t>Other icons</a:t>
            </a:r>
            <a:endParaRPr lang="en-US" dirty="0"/>
          </a:p>
          <a:p>
            <a:pPr fontAlgn="base"/>
            <a:endParaRPr lang="en-US" dirty="0"/>
          </a:p>
          <a:p>
            <a:pPr fontAlgn="base"/>
            <a:r>
              <a:rPr lang="en-US" dirty="0">
                <a:hlinkClick r:id="rId8"/>
              </a:rPr>
              <a:t>https://help.ubuntu.com/stable/ubuntu-help/status-icons.html.en</a:t>
            </a:r>
            <a:r>
              <a:rPr lang="en-US" dirty="0"/>
              <a:t> </a:t>
            </a:r>
          </a:p>
        </p:txBody>
      </p:sp>
    </p:spTree>
    <p:extLst>
      <p:ext uri="{BB962C8B-B14F-4D97-AF65-F5344CB8AC3E}">
        <p14:creationId xmlns:p14="http://schemas.microsoft.com/office/powerpoint/2010/main" val="48186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System Menu, Clock and Calendar</a:t>
            </a:r>
          </a:p>
        </p:txBody>
      </p:sp>
      <p:sp>
        <p:nvSpPr>
          <p:cNvPr id="7" name="TextBox 6"/>
          <p:cNvSpPr txBox="1"/>
          <p:nvPr/>
        </p:nvSpPr>
        <p:spPr>
          <a:xfrm>
            <a:off x="197811" y="1443220"/>
            <a:ext cx="4095750" cy="523220"/>
          </a:xfrm>
          <a:prstGeom prst="rect">
            <a:avLst/>
          </a:prstGeom>
          <a:noFill/>
          <a:ln>
            <a:solidFill>
              <a:schemeClr val="accent1"/>
            </a:solidFill>
          </a:ln>
        </p:spPr>
        <p:txBody>
          <a:bodyPr wrap="square" rtlCol="0">
            <a:spAutoFit/>
          </a:bodyPr>
          <a:lstStyle/>
          <a:p>
            <a:r>
              <a:rPr lang="en-US" sz="1400" dirty="0"/>
              <a:t>Click the system menu in the top-right corner to manage your system settings and your computer</a:t>
            </a:r>
          </a:p>
        </p:txBody>
      </p:sp>
      <p:pic>
        <p:nvPicPr>
          <p:cNvPr id="1026" name="Picture 2" descr="Clock, calendar, appointments and notif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4419600" cy="499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r men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11" y="2306247"/>
            <a:ext cx="4095750" cy="4133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91600" y="1445354"/>
            <a:ext cx="2920786" cy="246221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Click the clock on the top bar to see the current date, a month-by-month calendar, a list of your upcoming appointments and new notifications. </a:t>
            </a:r>
          </a:p>
          <a:p>
            <a:pPr marL="285750" indent="-285750">
              <a:buFont typeface="Arial" panose="020B0604020202020204" pitchFamily="34" charset="0"/>
              <a:buChar char="•"/>
            </a:pPr>
            <a:r>
              <a:rPr lang="en-US" sz="1400" dirty="0"/>
              <a:t>You can also open the calendar by pressing </a:t>
            </a:r>
            <a:r>
              <a:rPr lang="en-US" sz="1400" dirty="0" err="1"/>
              <a:t>Super+V</a:t>
            </a:r>
            <a:r>
              <a:rPr lang="en-US" sz="1400" dirty="0"/>
              <a:t>. </a:t>
            </a:r>
          </a:p>
          <a:p>
            <a:pPr marL="285750" indent="-285750">
              <a:buFont typeface="Arial" panose="020B0604020202020204" pitchFamily="34" charset="0"/>
              <a:buChar char="•"/>
            </a:pPr>
            <a:r>
              <a:rPr lang="en-US" sz="1400" dirty="0"/>
              <a:t>You can access the date and time settings and open your full calendar application directly from the menu.</a:t>
            </a:r>
          </a:p>
        </p:txBody>
      </p:sp>
      <p:sp>
        <p:nvSpPr>
          <p:cNvPr id="9" name="TextBox 8"/>
          <p:cNvSpPr txBox="1"/>
          <p:nvPr/>
        </p:nvSpPr>
        <p:spPr>
          <a:xfrm>
            <a:off x="197811" y="1073888"/>
            <a:ext cx="1460272" cy="369332"/>
          </a:xfrm>
          <a:prstGeom prst="rect">
            <a:avLst/>
          </a:prstGeom>
          <a:noFill/>
        </p:spPr>
        <p:txBody>
          <a:bodyPr wrap="none" rtlCol="0">
            <a:spAutoFit/>
          </a:bodyPr>
          <a:lstStyle/>
          <a:p>
            <a:r>
              <a:rPr lang="en-US" dirty="0">
                <a:solidFill>
                  <a:srgbClr val="0070C0"/>
                </a:solidFill>
              </a:rPr>
              <a:t>System Menu</a:t>
            </a:r>
          </a:p>
        </p:txBody>
      </p:sp>
      <p:sp>
        <p:nvSpPr>
          <p:cNvPr id="14" name="TextBox 13"/>
          <p:cNvSpPr txBox="1"/>
          <p:nvPr/>
        </p:nvSpPr>
        <p:spPr>
          <a:xfrm>
            <a:off x="4731177" y="990600"/>
            <a:ext cx="1981633" cy="369332"/>
          </a:xfrm>
          <a:prstGeom prst="rect">
            <a:avLst/>
          </a:prstGeom>
          <a:noFill/>
        </p:spPr>
        <p:txBody>
          <a:bodyPr wrap="none" rtlCol="0">
            <a:spAutoFit/>
          </a:bodyPr>
          <a:lstStyle/>
          <a:p>
            <a:r>
              <a:rPr lang="en-US" dirty="0">
                <a:solidFill>
                  <a:srgbClr val="0070C0"/>
                </a:solidFill>
              </a:rPr>
              <a:t>Clock and Calendar</a:t>
            </a:r>
          </a:p>
        </p:txBody>
      </p:sp>
    </p:spTree>
    <p:extLst>
      <p:ext uri="{BB962C8B-B14F-4D97-AF65-F5344CB8AC3E}">
        <p14:creationId xmlns:p14="http://schemas.microsoft.com/office/powerpoint/2010/main" val="90286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76201"/>
            <a:ext cx="12011025" cy="685800"/>
          </a:xfrm>
        </p:spPr>
        <p:txBody>
          <a:bodyPr>
            <a:normAutofit/>
          </a:bodyPr>
          <a:lstStyle/>
          <a:p>
            <a:r>
              <a:rPr lang="en-US" sz="4000" dirty="0">
                <a:solidFill>
                  <a:srgbClr val="FF00FF"/>
                </a:solidFill>
              </a:rPr>
              <a:t>System Settings</a:t>
            </a:r>
          </a:p>
        </p:txBody>
      </p:sp>
      <p:sp>
        <p:nvSpPr>
          <p:cNvPr id="7" name="TextBox 6"/>
          <p:cNvSpPr txBox="1"/>
          <p:nvPr/>
        </p:nvSpPr>
        <p:spPr>
          <a:xfrm>
            <a:off x="28575" y="972235"/>
            <a:ext cx="373176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System Menu </a:t>
            </a:r>
            <a:r>
              <a:rPr lang="en-US" dirty="0">
                <a:sym typeface="Wingdings" panose="05000000000000000000" pitchFamily="2" charset="2"/>
              </a:rPr>
              <a:t> </a:t>
            </a:r>
            <a:r>
              <a:rPr lang="en-US" dirty="0"/>
              <a:t>Select Settings </a:t>
            </a:r>
          </a:p>
        </p:txBody>
      </p:sp>
      <p:pic>
        <p:nvPicPr>
          <p:cNvPr id="4" name="Picture 3"/>
          <p:cNvPicPr>
            <a:picLocks noChangeAspect="1"/>
          </p:cNvPicPr>
          <p:nvPr/>
        </p:nvPicPr>
        <p:blipFill>
          <a:blip r:embed="rId2"/>
          <a:stretch>
            <a:fillRect/>
          </a:stretch>
        </p:blipFill>
        <p:spPr>
          <a:xfrm>
            <a:off x="6096000" y="1828800"/>
            <a:ext cx="5991308" cy="5029200"/>
          </a:xfrm>
          <a:prstGeom prst="rect">
            <a:avLst/>
          </a:prstGeom>
        </p:spPr>
      </p:pic>
      <p:pic>
        <p:nvPicPr>
          <p:cNvPr id="5" name="Picture 4"/>
          <p:cNvPicPr>
            <a:picLocks noChangeAspect="1"/>
          </p:cNvPicPr>
          <p:nvPr/>
        </p:nvPicPr>
        <p:blipFill>
          <a:blip r:embed="rId3"/>
          <a:stretch>
            <a:fillRect/>
          </a:stretch>
        </p:blipFill>
        <p:spPr>
          <a:xfrm>
            <a:off x="28575" y="1828800"/>
            <a:ext cx="5991308" cy="5029200"/>
          </a:xfrm>
          <a:prstGeom prst="rect">
            <a:avLst/>
          </a:prstGeom>
        </p:spPr>
      </p:pic>
    </p:spTree>
    <p:extLst>
      <p:ext uri="{BB962C8B-B14F-4D97-AF65-F5344CB8AC3E}">
        <p14:creationId xmlns:p14="http://schemas.microsoft.com/office/powerpoint/2010/main" val="40407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Notification Settings</a:t>
            </a:r>
          </a:p>
        </p:txBody>
      </p:sp>
      <p:pic>
        <p:nvPicPr>
          <p:cNvPr id="4" name="Picture 3"/>
          <p:cNvPicPr>
            <a:picLocks noChangeAspect="1"/>
          </p:cNvPicPr>
          <p:nvPr/>
        </p:nvPicPr>
        <p:blipFill>
          <a:blip r:embed="rId2"/>
          <a:stretch>
            <a:fillRect/>
          </a:stretch>
        </p:blipFill>
        <p:spPr>
          <a:xfrm>
            <a:off x="4931632" y="762001"/>
            <a:ext cx="7250842" cy="6086473"/>
          </a:xfrm>
          <a:prstGeom prst="rect">
            <a:avLst/>
          </a:prstGeom>
          <a:ln>
            <a:solidFill>
              <a:schemeClr val="accent1"/>
            </a:solidFill>
          </a:ln>
        </p:spPr>
      </p:pic>
    </p:spTree>
    <p:extLst>
      <p:ext uri="{BB962C8B-B14F-4D97-AF65-F5344CB8AC3E}">
        <p14:creationId xmlns:p14="http://schemas.microsoft.com/office/powerpoint/2010/main" val="168421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Sound Settings</a:t>
            </a:r>
          </a:p>
        </p:txBody>
      </p:sp>
      <p:sp>
        <p:nvSpPr>
          <p:cNvPr id="7" name="TextBox 6"/>
          <p:cNvSpPr txBox="1"/>
          <p:nvPr/>
        </p:nvSpPr>
        <p:spPr>
          <a:xfrm>
            <a:off x="152401" y="762001"/>
            <a:ext cx="456474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Activities </a:t>
            </a:r>
            <a:br>
              <a:rPr lang="en-US" dirty="0"/>
            </a:br>
            <a:r>
              <a:rPr lang="en-US" dirty="0">
                <a:sym typeface="Wingdings" panose="05000000000000000000" pitchFamily="2" charset="2"/>
              </a:rPr>
              <a:t></a:t>
            </a:r>
            <a:r>
              <a:rPr lang="en-US" dirty="0"/>
              <a:t>Search: type “Sound” </a:t>
            </a:r>
          </a:p>
          <a:p>
            <a:pPr marL="285750" indent="-285750">
              <a:buFont typeface="Arial" panose="020B0604020202020204" pitchFamily="34" charset="0"/>
              <a:buChar char="•"/>
            </a:pPr>
            <a:r>
              <a:rPr lang="en-US" dirty="0">
                <a:sym typeface="Wingdings" panose="05000000000000000000" pitchFamily="2" charset="2"/>
              </a:rPr>
              <a:t>Or: </a:t>
            </a:r>
            <a:r>
              <a:rPr lang="en-US" dirty="0"/>
              <a:t>System Menu</a:t>
            </a:r>
            <a:br>
              <a:rPr lang="en-US" dirty="0"/>
            </a:br>
            <a:r>
              <a:rPr lang="en-US" dirty="0">
                <a:sym typeface="Wingdings" panose="05000000000000000000" pitchFamily="2" charset="2"/>
              </a:rPr>
              <a:t> </a:t>
            </a:r>
            <a:r>
              <a:rPr lang="en-US" dirty="0"/>
              <a:t>Select Settings </a:t>
            </a:r>
            <a:br>
              <a:rPr lang="en-US" dirty="0"/>
            </a:br>
            <a:r>
              <a:rPr lang="en-US" dirty="0">
                <a:sym typeface="Wingdings" panose="05000000000000000000" pitchFamily="2" charset="2"/>
              </a:rPr>
              <a:t> </a:t>
            </a:r>
            <a:r>
              <a:rPr lang="en-US" dirty="0"/>
              <a:t>Sound</a:t>
            </a:r>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4929808" y="762000"/>
            <a:ext cx="7262191" cy="6095999"/>
          </a:xfrm>
          <a:prstGeom prst="rect">
            <a:avLst/>
          </a:prstGeom>
        </p:spPr>
      </p:pic>
    </p:spTree>
    <p:extLst>
      <p:ext uri="{BB962C8B-B14F-4D97-AF65-F5344CB8AC3E}">
        <p14:creationId xmlns:p14="http://schemas.microsoft.com/office/powerpoint/2010/main" val="325501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99" y="76201"/>
            <a:ext cx="7081810" cy="646331"/>
          </a:xfrm>
          <a:prstGeom prst="rect">
            <a:avLst/>
          </a:prstGeom>
        </p:spPr>
        <p:txBody>
          <a:bodyPr vert="horz" lIns="91440" tIns="45720" rIns="91440" bIns="45720" rtlCol="0" anchor="ctr">
            <a:normAutofit/>
          </a:bodyPr>
          <a:lstStyle/>
          <a:p>
            <a:pPr>
              <a:lnSpc>
                <a:spcPct val="90000"/>
              </a:lnSpc>
              <a:spcBef>
                <a:spcPct val="0"/>
              </a:spcBef>
            </a:pPr>
            <a:r>
              <a:rPr lang="en-US" sz="4000" dirty="0">
                <a:solidFill>
                  <a:srgbClr val="FF00FF"/>
                </a:solidFill>
                <a:latin typeface="+mj-lt"/>
                <a:ea typeface="+mj-ea"/>
                <a:cs typeface="+mj-cs"/>
              </a:rPr>
              <a:t>Pin your favorite apps to the dash</a:t>
            </a:r>
          </a:p>
        </p:txBody>
      </p:sp>
      <p:sp>
        <p:nvSpPr>
          <p:cNvPr id="7" name="TextBox 6"/>
          <p:cNvSpPr txBox="1"/>
          <p:nvPr/>
        </p:nvSpPr>
        <p:spPr>
          <a:xfrm>
            <a:off x="152398" y="722532"/>
            <a:ext cx="11963401" cy="923330"/>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t>Click Activities </a:t>
            </a:r>
            <a:r>
              <a:rPr lang="en-US" dirty="0">
                <a:sym typeface="Wingdings" panose="05000000000000000000" pitchFamily="2" charset="2"/>
              </a:rPr>
              <a:t> R</a:t>
            </a:r>
            <a:r>
              <a:rPr lang="en-US" dirty="0"/>
              <a:t>ight-click the application icon and select Add to Favorites.</a:t>
            </a:r>
          </a:p>
          <a:p>
            <a:pPr marL="285750" indent="-285750" fontAlgn="base">
              <a:buFont typeface="Arial" panose="020B0604020202020204" pitchFamily="34" charset="0"/>
              <a:buChar char="•"/>
            </a:pPr>
            <a:r>
              <a:rPr lang="en-US" dirty="0"/>
              <a:t>Alternatively, you can click-and-drag the icon into the dash.</a:t>
            </a:r>
          </a:p>
          <a:p>
            <a:pPr marL="285750" indent="-285750" fontAlgn="base">
              <a:buFont typeface="Arial" panose="020B0604020202020204" pitchFamily="34" charset="0"/>
              <a:buChar char="•"/>
            </a:pPr>
            <a:r>
              <a:rPr lang="en-US" dirty="0"/>
              <a:t>To remove an application icon from the dash, right-click the application icon and select Remove from Favorites.</a:t>
            </a:r>
          </a:p>
        </p:txBody>
      </p:sp>
      <p:pic>
        <p:nvPicPr>
          <p:cNvPr id="8" name="Picture 7"/>
          <p:cNvPicPr>
            <a:picLocks noChangeAspect="1"/>
          </p:cNvPicPr>
          <p:nvPr/>
        </p:nvPicPr>
        <p:blipFill>
          <a:blip r:embed="rId2"/>
          <a:stretch>
            <a:fillRect/>
          </a:stretch>
        </p:blipFill>
        <p:spPr>
          <a:xfrm>
            <a:off x="18554" y="1804884"/>
            <a:ext cx="6019799" cy="5053116"/>
          </a:xfrm>
          <a:prstGeom prst="rect">
            <a:avLst/>
          </a:prstGeom>
        </p:spPr>
      </p:pic>
      <p:pic>
        <p:nvPicPr>
          <p:cNvPr id="9" name="Picture 8"/>
          <p:cNvPicPr>
            <a:picLocks noChangeAspect="1"/>
          </p:cNvPicPr>
          <p:nvPr/>
        </p:nvPicPr>
        <p:blipFill>
          <a:blip r:embed="rId3"/>
          <a:stretch>
            <a:fillRect/>
          </a:stretch>
        </p:blipFill>
        <p:spPr>
          <a:xfrm>
            <a:off x="6096000" y="1804884"/>
            <a:ext cx="6019799" cy="5053116"/>
          </a:xfrm>
          <a:prstGeom prst="rect">
            <a:avLst/>
          </a:prstGeom>
        </p:spPr>
      </p:pic>
    </p:spTree>
    <p:extLst>
      <p:ext uri="{BB962C8B-B14F-4D97-AF65-F5344CB8AC3E}">
        <p14:creationId xmlns:p14="http://schemas.microsoft.com/office/powerpoint/2010/main" val="3352857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TotalTime>
  <Words>1417</Words>
  <Application>Microsoft Office PowerPoint</Application>
  <PresentationFormat>Widescreen</PresentationFormat>
  <Paragraphs>236</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inherit</vt:lpstr>
      <vt:lpstr>Wingdings</vt:lpstr>
      <vt:lpstr>Office Theme</vt:lpstr>
      <vt:lpstr>Linux Desktop</vt:lpstr>
      <vt:lpstr>Activities/Overview</vt:lpstr>
      <vt:lpstr>Similarities to Windows</vt:lpstr>
      <vt:lpstr>What do the icons in the top bar mean?</vt:lpstr>
      <vt:lpstr>System Menu, Clock and Calendar</vt:lpstr>
      <vt:lpstr>System Settings</vt:lpstr>
      <vt:lpstr>Notification Settings</vt:lpstr>
      <vt:lpstr>Sound Settings</vt:lpstr>
      <vt:lpstr>PowerPoint Presentation</vt:lpstr>
      <vt:lpstr>Network Settings</vt:lpstr>
      <vt:lpstr>Share Your Desktop (https://help.ubuntu.com/stable/ubuntu-help/sharing-desktop.html.en)</vt:lpstr>
      <vt:lpstr>Working with Windows and Workspaces (https://help.ubuntu.com/stable/ubuntu-help/shell-windows.html.en)</vt:lpstr>
      <vt:lpstr>Files, Folders, and Search</vt:lpstr>
      <vt:lpstr>Startup Applications (https://help.ubuntu.com/stable/ubuntu-help/startup-applications.html.en)</vt:lpstr>
      <vt:lpstr>Screenshots and Screencasts (https://help.ubuntu.com/stable/ubuntu-help/screen-shot-record.html.en) </vt:lpstr>
      <vt:lpstr>Run Command or App</vt:lpstr>
      <vt:lpstr>Settings -&gt; Install &amp; Remove App</vt:lpstr>
      <vt:lpstr>Install Google Chrome:</vt:lpstr>
      <vt:lpstr>Install True Type Fons and Codecs: Install VLC Media Player:</vt:lpstr>
      <vt:lpstr>Settings -&gt; Appearance</vt:lpstr>
      <vt:lpstr>Gnome Tweaks: (useful for AlmaLinux)</vt:lpstr>
      <vt:lpstr>Gnome Shell Extension: (useful for AlmaLinux)</vt:lpstr>
      <vt:lpstr>Editors</vt:lpstr>
      <vt:lpstr>GUI-Mode Editors</vt:lpstr>
      <vt:lpstr>Text-Mode Editors: nano</vt:lpstr>
      <vt:lpstr>Text-Mode Editors: vi (https://www.tutorialspoint.com/unix/unix-vi-editor.htm)</vt:lpstr>
      <vt:lpstr>Remote Display: on Remote Linux Host</vt:lpstr>
      <vt:lpstr>Remote Display: on Remote Windows Host</vt:lpstr>
      <vt:lpstr>Remote Login: SSH Server and Client</vt:lpstr>
      <vt:lpstr>Remote Login: PuTTY Download  (SSH Client for Windows)</vt:lpstr>
      <vt:lpstr>Remote Login: PuTTY Download (SSH Client for Windows)</vt:lpstr>
      <vt:lpstr>FileZilla: File Transfer Using SFTP</vt:lpstr>
      <vt:lpstr>Do I Need Anti-Virus Software?</vt:lpstr>
      <vt:lpstr>Useful keyboard shortcuts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Vidol Loeung</dc:creator>
  <cp:lastModifiedBy>Vidol Loeung</cp:lastModifiedBy>
  <cp:revision>145</cp:revision>
  <dcterms:created xsi:type="dcterms:W3CDTF">2023-09-11T07:31:59Z</dcterms:created>
  <dcterms:modified xsi:type="dcterms:W3CDTF">2023-10-09T10:13:26Z</dcterms:modified>
</cp:coreProperties>
</file>